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8" r:id="rId1"/>
  </p:sldMasterIdLst>
  <p:sldIdLst>
    <p:sldId id="256" r:id="rId2"/>
    <p:sldId id="257" r:id="rId3"/>
    <p:sldId id="272" r:id="rId4"/>
    <p:sldId id="270" r:id="rId5"/>
    <p:sldId id="273" r:id="rId6"/>
    <p:sldId id="274" r:id="rId7"/>
    <p:sldId id="276" r:id="rId8"/>
    <p:sldId id="277" r:id="rId9"/>
    <p:sldId id="278" r:id="rId10"/>
    <p:sldId id="275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50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336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23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230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696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808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816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6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479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3066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504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3/27/2023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255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3/27/2023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25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1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1696701"/>
          </a:xfrm>
        </p:spPr>
        <p:txBody>
          <a:bodyPr>
            <a:normAutofit/>
          </a:bodyPr>
          <a:lstStyle/>
          <a:p>
            <a:r>
              <a:rPr lang="en-US" altLang="ko-KR" dirty="0" err="1">
                <a:latin typeface="+mj-ea"/>
              </a:rPr>
              <a:t>linux</a:t>
            </a:r>
            <a:r>
              <a:rPr lang="en-US" altLang="ko-KR" dirty="0">
                <a:latin typeface="+mj-ea"/>
              </a:rPr>
              <a:t> </a:t>
            </a:r>
            <a:r>
              <a:rPr lang="ko-KR" altLang="en-US" dirty="0">
                <a:latin typeface="+mj-ea"/>
              </a:rPr>
              <a:t>프로그래밍 </a:t>
            </a:r>
            <a:r>
              <a:rPr lang="en-US" altLang="ko-KR" dirty="0" smtClean="0">
                <a:latin typeface="+mj-ea"/>
              </a:rPr>
              <a:t>3</a:t>
            </a:r>
            <a:r>
              <a:rPr lang="ko-KR" altLang="en-US" dirty="0" smtClean="0">
                <a:latin typeface="+mj-ea"/>
              </a:rPr>
              <a:t>강</a:t>
            </a:r>
            <a:endParaRPr lang="ko-KR" altLang="en-US" dirty="0">
              <a:latin typeface="+mj-ea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709530" y="4265874"/>
            <a:ext cx="9367410" cy="1388165"/>
          </a:xfrm>
        </p:spPr>
        <p:txBody>
          <a:bodyPr>
            <a:noAutofit/>
          </a:bodyPr>
          <a:lstStyle/>
          <a:p>
            <a:pPr algn="r"/>
            <a:r>
              <a:rPr lang="ko-KR" altLang="en-US" sz="2800" dirty="0">
                <a:latin typeface="+mj-ea"/>
                <a:ea typeface="+mj-ea"/>
              </a:rPr>
              <a:t>데이터융합</a:t>
            </a:r>
            <a:r>
              <a:rPr lang="en-US" altLang="ko-KR" sz="2800" dirty="0">
                <a:latin typeface="+mj-ea"/>
                <a:ea typeface="+mj-ea"/>
              </a:rPr>
              <a:t>SW</a:t>
            </a:r>
            <a:r>
              <a:rPr lang="ko-KR" altLang="en-US" sz="2800" dirty="0">
                <a:latin typeface="+mj-ea"/>
                <a:ea typeface="+mj-ea"/>
              </a:rPr>
              <a:t>과</a:t>
            </a:r>
            <a:endParaRPr lang="en-US" altLang="ko-KR" sz="2800" dirty="0">
              <a:latin typeface="+mj-ea"/>
              <a:ea typeface="+mj-ea"/>
            </a:endParaRPr>
          </a:p>
          <a:p>
            <a:pPr algn="r"/>
            <a:r>
              <a:rPr lang="ko-KR" altLang="en-US" sz="2800" dirty="0">
                <a:latin typeface="+mj-ea"/>
                <a:ea typeface="+mj-ea"/>
              </a:rPr>
              <a:t>노을</a:t>
            </a:r>
            <a:endParaRPr lang="en-US" altLang="ko-KR" sz="2800" dirty="0">
              <a:latin typeface="+mj-ea"/>
              <a:ea typeface="+mj-ea"/>
            </a:endParaRPr>
          </a:p>
          <a:p>
            <a:pPr algn="r"/>
            <a:endParaRPr lang="ko-KR" altLang="en-US" sz="28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3775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22" y="298172"/>
            <a:ext cx="8277986" cy="62601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746435" y="715616"/>
            <a:ext cx="3180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Tail</a:t>
            </a:r>
            <a:r>
              <a:rPr lang="ko-KR" altLang="en-US" sz="2400" dirty="0" smtClean="0"/>
              <a:t>과 </a:t>
            </a:r>
            <a:r>
              <a:rPr lang="en-US" altLang="ko-KR" sz="2400" dirty="0" smtClean="0"/>
              <a:t>echo</a:t>
            </a:r>
            <a:r>
              <a:rPr lang="ko-KR" altLang="en-US" sz="2400" dirty="0" smtClean="0"/>
              <a:t>를 이용한 입력되는 값의 추적관찰을 해봄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9068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207" y="449164"/>
            <a:ext cx="5099916" cy="359148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1927" y="449164"/>
            <a:ext cx="4997341" cy="358559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8207" y="4405266"/>
            <a:ext cx="50999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test.csv </a:t>
            </a:r>
            <a:r>
              <a:rPr lang="ko-KR" altLang="en-US" sz="2400" dirty="0" smtClean="0"/>
              <a:t>파일의 복사본을 만들고 복사된 </a:t>
            </a:r>
            <a:r>
              <a:rPr lang="en-US" altLang="ko-KR" sz="2400" dirty="0" smtClean="0"/>
              <a:t>test2.csv, test3.csv</a:t>
            </a:r>
            <a:r>
              <a:rPr lang="ko-KR" altLang="en-US" sz="2400" dirty="0" smtClean="0"/>
              <a:t>를 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  dir1</a:t>
            </a:r>
            <a:r>
              <a:rPr lang="ko-KR" altLang="en-US" sz="2400" dirty="0" smtClean="0"/>
              <a:t>의 파일로 이동</a:t>
            </a:r>
            <a:r>
              <a:rPr lang="en-US" altLang="ko-KR" sz="2400" dirty="0" smtClean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dir1</a:t>
            </a:r>
            <a:r>
              <a:rPr lang="ko-KR" altLang="en-US" sz="2400" dirty="0" smtClean="0"/>
              <a:t>의 </a:t>
            </a:r>
            <a:r>
              <a:rPr lang="en-US" altLang="ko-KR" sz="2400" dirty="0" smtClean="0"/>
              <a:t>test2.csv </a:t>
            </a:r>
            <a:r>
              <a:rPr lang="ko-KR" altLang="en-US" sz="2400" dirty="0" smtClean="0"/>
              <a:t>파일을 삭제 해봄 </a:t>
            </a:r>
            <a:endParaRPr lang="ko-KR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6500639" y="4405266"/>
            <a:ext cx="50999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dir1 </a:t>
            </a:r>
            <a:r>
              <a:rPr lang="ko-KR" altLang="en-US" sz="2400" dirty="0"/>
              <a:t>의</a:t>
            </a:r>
            <a:r>
              <a:rPr lang="en-US" altLang="ko-KR" sz="2400" dirty="0"/>
              <a:t> </a:t>
            </a:r>
            <a:r>
              <a:rPr lang="ko-KR" altLang="en-US" sz="2400" dirty="0"/>
              <a:t>이름을 </a:t>
            </a:r>
            <a:r>
              <a:rPr lang="en-US" altLang="ko-KR" sz="2400" dirty="0"/>
              <a:t>dir2</a:t>
            </a:r>
            <a:r>
              <a:rPr lang="ko-KR" altLang="en-US" sz="2400" dirty="0"/>
              <a:t>로 </a:t>
            </a:r>
            <a:r>
              <a:rPr lang="ko-KR" altLang="en-US" sz="2400" dirty="0" smtClean="0"/>
              <a:t>변경해봄</a:t>
            </a:r>
            <a:endParaRPr lang="en-US" altLang="ko-K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dir1</a:t>
            </a:r>
            <a:r>
              <a:rPr lang="ko-KR" altLang="en-US" sz="2400" dirty="0" smtClean="0"/>
              <a:t>의 파일 전체를 복사해서 </a:t>
            </a:r>
            <a:r>
              <a:rPr lang="en-US" altLang="ko-KR" sz="2400" dirty="0" smtClean="0"/>
              <a:t>dir2</a:t>
            </a:r>
            <a:r>
              <a:rPr lang="ko-KR" altLang="en-US" sz="2400" dirty="0" smtClean="0"/>
              <a:t>를 만들어 봄 </a:t>
            </a:r>
            <a:endParaRPr lang="en-US" altLang="ko-KR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962619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5" y="284354"/>
            <a:ext cx="11661912" cy="7054880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354427" indent="-34290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r>
              <a:rPr lang="ko-KR" altLang="en-US" sz="2800" b="1" spc="91" dirty="0" smtClean="0">
                <a:solidFill>
                  <a:prstClr val="black"/>
                </a:solidFill>
                <a:latin typeface="+mj-ea"/>
                <a:ea typeface="+mj-ea"/>
                <a:cs typeface="나눔명조"/>
              </a:rPr>
              <a:t>파일 </a:t>
            </a:r>
            <a:r>
              <a:rPr lang="ko-KR" altLang="en-US" sz="2800" b="1" spc="86" dirty="0">
                <a:solidFill>
                  <a:prstClr val="black"/>
                </a:solidFill>
                <a:latin typeface="+mj-ea"/>
                <a:ea typeface="+mj-ea"/>
                <a:cs typeface="나눔명조"/>
              </a:rPr>
              <a:t>다루기</a:t>
            </a:r>
            <a:endParaRPr lang="ko-KR" altLang="en-US" sz="2800" b="1" dirty="0">
              <a:solidFill>
                <a:prstClr val="black"/>
              </a:solidFill>
              <a:latin typeface="+mj-ea"/>
              <a:ea typeface="+mj-ea"/>
              <a:cs typeface="나눔명조"/>
            </a:endParaRPr>
          </a:p>
          <a:p>
            <a:pPr marL="150997" defTabSz="829909" latinLnBrk="1">
              <a:spcBef>
                <a:spcPts val="517"/>
              </a:spcBef>
            </a:pP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복사하고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이름을 바꾸는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명령으로 </a:t>
            </a:r>
            <a:r>
              <a:rPr lang="ko-KR" altLang="en-US" spc="-103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en-US" altLang="ko-KR" spc="-195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</a:t>
            </a:r>
            <a:r>
              <a:rPr lang="en-US" altLang="ko-KR" spc="-19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, </a:t>
            </a:r>
            <a:r>
              <a:rPr lang="en-US" altLang="ko-KR" spc="-145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cp</a:t>
            </a:r>
            <a:r>
              <a:rPr lang="ko-KR" altLang="en-US" spc="-14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가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있다</a:t>
            </a:r>
            <a:r>
              <a:rPr lang="en-US" altLang="ko-KR" spc="-103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.</a:t>
            </a:r>
          </a:p>
          <a:p>
            <a:pPr marL="150997" defTabSz="829909" latinLnBrk="1">
              <a:spcBef>
                <a:spcPts val="517"/>
              </a:spcBef>
            </a:pPr>
            <a:endParaRPr lang="en-US" altLang="ko-KR" spc="-103" dirty="0" smtClean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50997" defTabSz="829909" latinLnBrk="1">
              <a:spcBef>
                <a:spcPts val="517"/>
              </a:spcBef>
            </a:pPr>
            <a:r>
              <a:rPr lang="en-US" altLang="ko-KR" sz="2800" b="1" spc="-103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</a:t>
            </a:r>
            <a:r>
              <a:rPr lang="ko-KR" altLang="en-US" sz="2800" b="1" spc="-268" dirty="0" smtClean="0">
                <a:solidFill>
                  <a:prstClr val="black"/>
                </a:solidFill>
                <a:latin typeface="+mj-ea"/>
                <a:ea typeface="+mj-ea"/>
                <a:cs typeface="SimSun"/>
              </a:rPr>
              <a:t>①</a:t>
            </a:r>
            <a:r>
              <a:rPr lang="ko-KR" altLang="en-US" sz="2800" b="1" spc="-259" dirty="0" smtClean="0">
                <a:solidFill>
                  <a:prstClr val="black"/>
                </a:solidFill>
                <a:latin typeface="+mj-ea"/>
                <a:ea typeface="+mj-ea"/>
                <a:cs typeface="SimSun"/>
              </a:rPr>
              <a:t> </a:t>
            </a:r>
            <a:r>
              <a:rPr lang="en-US" altLang="ko-KR" sz="2800" b="1" spc="-236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</a:t>
            </a:r>
            <a:endParaRPr lang="ko-KR" altLang="en-US" sz="2800" b="1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j-ea"/>
                <a:ea typeface="+mj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ko-KR" altLang="en-US" spc="-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이동 </a:t>
            </a:r>
            <a:r>
              <a:rPr lang="en-US" altLang="ko-KR" spc="-109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(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잘라내서 복사</a:t>
            </a:r>
            <a:r>
              <a:rPr lang="en-US" altLang="ko-KR" spc="-109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)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하는</a:t>
            </a:r>
            <a:r>
              <a:rPr lang="ko-KR" altLang="en-US" spc="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82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</a:t>
            </a:r>
            <a:endParaRPr lang="en-US" altLang="ko-KR" spc="45" dirty="0" smtClean="0">
              <a:solidFill>
                <a:prstClr val="black"/>
              </a:solidFill>
              <a:latin typeface="+mj-ea"/>
              <a:ea typeface="+mj-ea"/>
              <a:cs typeface="Tahoma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endParaRPr lang="en-US" altLang="ko-KR" spc="45" dirty="0" smtClean="0">
              <a:solidFill>
                <a:prstClr val="black"/>
              </a:solidFill>
              <a:latin typeface="+mj-ea"/>
              <a:ea typeface="+mj-ea"/>
              <a:cs typeface="Tahoma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ko-KR" altLang="en-US" spc="45" dirty="0" smtClean="0">
                <a:solidFill>
                  <a:prstClr val="black"/>
                </a:solidFill>
                <a:latin typeface="+mj-ea"/>
                <a:ea typeface="+mj-ea"/>
                <a:cs typeface="Tahoma"/>
              </a:rPr>
              <a:t>∙</a:t>
            </a:r>
            <a:r>
              <a:rPr lang="en-US" altLang="ko-KR" spc="4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68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oldfilename</a:t>
            </a:r>
            <a:r>
              <a:rPr lang="ko-KR" altLang="en-US" spc="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</a:t>
            </a:r>
            <a:r>
              <a:rPr lang="en-US" altLang="ko-KR" spc="-182" dirty="0" err="1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newfilename</a:t>
            </a:r>
            <a:r>
              <a:rPr lang="en-US" altLang="ko-KR" spc="-182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en-US" altLang="ko-KR" spc="-132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oldfile</a:t>
            </a:r>
            <a:r>
              <a:rPr lang="ko-KR" altLang="en-US" spc="-13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의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en-US" altLang="ko-KR" spc="-150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newfile</a:t>
            </a:r>
            <a:r>
              <a:rPr lang="ko-KR" altLang="en-US" spc="-15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로 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이동함</a:t>
            </a:r>
            <a:r>
              <a:rPr lang="en-US" altLang="ko-KR" spc="-109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. </a:t>
            </a:r>
            <a:r>
              <a:rPr lang="ko-KR" altLang="en-US" spc="-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결국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파일명을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바꾸는 </a:t>
            </a:r>
            <a:r>
              <a:rPr lang="ko-KR" altLang="en-US" spc="-86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</a:t>
            </a:r>
            <a:endParaRPr lang="en-US" altLang="ko-KR" spc="-86" dirty="0" smtClean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ko-KR" altLang="en-US" spc="-86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(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예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en-US" altLang="ko-KR" spc="-236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32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 </a:t>
            </a:r>
            <a:r>
              <a:rPr lang="en-US" altLang="ko-KR" spc="-136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b.txt </a:t>
            </a:r>
            <a:r>
              <a:rPr lang="en-US" altLang="ko-KR" spc="-7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 </a:t>
            </a:r>
            <a:r>
              <a:rPr lang="en-US" altLang="ko-KR" spc="-12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</a:t>
            </a:r>
            <a:r>
              <a:rPr lang="ko-KR" altLang="en-US" spc="-1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파일명을 </a:t>
            </a:r>
            <a:r>
              <a:rPr lang="en-US" altLang="ko-KR" spc="-127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b.txt</a:t>
            </a:r>
            <a:r>
              <a:rPr lang="ko-KR" altLang="en-US" spc="-1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로</a:t>
            </a:r>
            <a:r>
              <a:rPr lang="ko-KR" altLang="en-US" spc="7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1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바꿈</a:t>
            </a:r>
            <a:r>
              <a:rPr lang="en-US" altLang="ko-KR" spc="-11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1527" marR="4611" indent="139471" algn="just" defTabSz="829909" latinLnBrk="1">
              <a:lnSpc>
                <a:spcPct val="126899"/>
              </a:lnSpc>
              <a:spcBef>
                <a:spcPts val="290"/>
              </a:spcBef>
            </a:pPr>
            <a:endParaRPr lang="en-US" altLang="ko-KR" spc="45" dirty="0" smtClean="0">
              <a:solidFill>
                <a:prstClr val="black"/>
              </a:solidFill>
              <a:latin typeface="+mj-ea"/>
              <a:ea typeface="+mj-ea"/>
              <a:cs typeface="Tahoma"/>
            </a:endParaRPr>
          </a:p>
          <a:p>
            <a:pPr marL="11527" marR="4611" indent="139471" algn="just" defTabSz="829909" latinLnBrk="1">
              <a:lnSpc>
                <a:spcPct val="126899"/>
              </a:lnSpc>
              <a:spcBef>
                <a:spcPts val="290"/>
              </a:spcBef>
            </a:pPr>
            <a:r>
              <a:rPr lang="ko-KR" altLang="en-US" spc="45" dirty="0" smtClean="0">
                <a:solidFill>
                  <a:prstClr val="black"/>
                </a:solidFill>
                <a:latin typeface="+mj-ea"/>
                <a:ea typeface="+mj-ea"/>
                <a:cs typeface="Tahoma"/>
              </a:rPr>
              <a:t>∙</a:t>
            </a:r>
            <a:r>
              <a:rPr lang="en-US" altLang="ko-KR" spc="4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68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</a:t>
            </a:r>
            <a:r>
              <a:rPr lang="en-US" altLang="ko-KR" spc="-195" dirty="0" err="1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dirName</a:t>
            </a:r>
            <a:r>
              <a:rPr lang="en-US" altLang="ko-KR" spc="-195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디렉토리로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보냄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.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뒤의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인자가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파일명이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아니라 </a:t>
            </a:r>
            <a:r>
              <a:rPr lang="ko-KR" altLang="en-US" spc="-109" dirty="0" err="1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디렉토리명인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경우 해당 </a:t>
            </a:r>
            <a:endParaRPr lang="en-US" altLang="ko-KR" spc="-82" dirty="0" smtClean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26899"/>
              </a:lnSpc>
              <a:spcBef>
                <a:spcPts val="290"/>
              </a:spcBef>
            </a:pPr>
            <a:r>
              <a:rPr lang="ko-KR" altLang="en-US" spc="-103" dirty="0" err="1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</a:t>
            </a:r>
            <a:r>
              <a:rPr lang="ko-KR" altLang="en-US" spc="-50" dirty="0" err="1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에</a:t>
            </a:r>
            <a:r>
              <a:rPr lang="ko-KR" altLang="en-US" spc="-50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옮기는 결과가 </a:t>
            </a:r>
            <a:r>
              <a:rPr lang="ko-KR" altLang="en-US" spc="-50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됨</a:t>
            </a:r>
            <a:endParaRPr lang="en-US" altLang="ko-KR" spc="-50" dirty="0" smtClean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26899"/>
              </a:lnSpc>
              <a:spcBef>
                <a:spcPts val="290"/>
              </a:spcBef>
            </a:pPr>
            <a:r>
              <a:rPr lang="en-US" altLang="ko-KR" spc="-103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(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예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en-US" altLang="ko-KR" spc="-227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32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 </a:t>
            </a:r>
            <a:r>
              <a:rPr lang="en-US" altLang="ko-KR" spc="-150" dirty="0" err="1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adir</a:t>
            </a:r>
            <a:r>
              <a:rPr lang="en-US" altLang="ko-KR" spc="-150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en-US" altLang="ko-KR" spc="-127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</a:t>
            </a:r>
            <a:r>
              <a:rPr lang="ko-KR" altLang="en-US" spc="-1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en-US" altLang="ko-KR" spc="-136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adir</a:t>
            </a:r>
            <a:r>
              <a:rPr lang="ko-KR" altLang="en-US" spc="-13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의 </a:t>
            </a:r>
            <a:r>
              <a:rPr lang="ko-KR" altLang="en-US" spc="-109" dirty="0" err="1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디렉토리로</a:t>
            </a:r>
            <a:r>
              <a:rPr lang="ko-KR" altLang="en-US" spc="-109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옮기는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명령이며 </a:t>
            </a:r>
            <a:r>
              <a:rPr lang="ko-KR" altLang="en-US" spc="-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결국 </a:t>
            </a:r>
            <a:r>
              <a:rPr lang="en-US" altLang="ko-KR" spc="-227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32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 </a:t>
            </a:r>
            <a:r>
              <a:rPr lang="en-US" altLang="ko-KR" spc="-145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adir</a:t>
            </a:r>
            <a:r>
              <a:rPr lang="en-US" altLang="ko-KR" spc="-14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/a.txt</a:t>
            </a:r>
            <a:r>
              <a:rPr lang="ko-KR" altLang="en-US" spc="-14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와 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같은</a:t>
            </a:r>
            <a:r>
              <a:rPr lang="ko-KR" altLang="en-US" spc="-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명령으로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뒤</a:t>
            </a:r>
            <a:r>
              <a:rPr lang="ko-KR" altLang="en-US" spc="-3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endParaRPr lang="en-US" altLang="ko-KR" spc="-32" dirty="0" smtClean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26899"/>
              </a:lnSpc>
              <a:spcBef>
                <a:spcPts val="290"/>
              </a:spcBef>
            </a:pPr>
            <a:r>
              <a:rPr lang="ko-KR" altLang="en-US" spc="-95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인자의</a:t>
            </a:r>
            <a:r>
              <a:rPr lang="ko-KR" altLang="en-US" spc="-23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en-US" altLang="ko-KR" spc="-12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a.txt</a:t>
            </a:r>
            <a:r>
              <a:rPr lang="ko-KR" altLang="en-US" spc="-1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가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생략된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것으로</a:t>
            </a:r>
            <a:r>
              <a:rPr lang="ko-KR" altLang="en-US" spc="-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인식된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것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)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endParaRPr lang="en-US" altLang="ko-KR" spc="45" dirty="0" smtClean="0">
              <a:solidFill>
                <a:prstClr val="black"/>
              </a:solidFill>
              <a:latin typeface="+mj-ea"/>
              <a:ea typeface="+mj-ea"/>
              <a:cs typeface="Tahoma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ko-KR" altLang="en-US" spc="45" dirty="0" smtClean="0">
                <a:solidFill>
                  <a:prstClr val="black"/>
                </a:solidFill>
                <a:latin typeface="+mj-ea"/>
                <a:ea typeface="+mj-ea"/>
                <a:cs typeface="Tahoma"/>
              </a:rPr>
              <a:t>∙</a:t>
            </a:r>
            <a:r>
              <a:rPr lang="en-US" altLang="ko-KR" spc="4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mv </a:t>
            </a:r>
            <a:r>
              <a:rPr lang="en-US" altLang="ko-KR" spc="-195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oldDirName</a:t>
            </a:r>
            <a:r>
              <a:rPr lang="en-US" altLang="ko-KR" spc="-19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</a:t>
            </a:r>
            <a:r>
              <a:rPr lang="en-US" altLang="ko-KR" spc="-208" dirty="0" err="1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newDirName</a:t>
            </a:r>
            <a:r>
              <a:rPr lang="en-US" altLang="ko-KR" spc="-208" dirty="0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: </a:t>
            </a:r>
            <a:r>
              <a:rPr lang="ko-KR" altLang="en-US" spc="-103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두 인자의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명칭이 </a:t>
            </a:r>
            <a:r>
              <a:rPr lang="ko-KR" altLang="en-US" spc="-103" dirty="0" err="1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인 </a:t>
            </a:r>
            <a:r>
              <a:rPr lang="ko-KR" altLang="en-US" spc="-10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경우</a:t>
            </a:r>
            <a:r>
              <a:rPr lang="en-US" altLang="ko-KR" spc="-103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, </a:t>
            </a:r>
            <a:r>
              <a:rPr lang="en-US" altLang="ko-KR" spc="-177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oldDirname</a:t>
            </a:r>
            <a:r>
              <a:rPr lang="ko-KR" altLang="en-US" spc="-17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의 </a:t>
            </a:r>
            <a:r>
              <a:rPr lang="ko-KR" altLang="en-US" spc="-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모든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파일을 </a:t>
            </a:r>
            <a:r>
              <a:rPr lang="en-US" altLang="ko-KR" spc="-182" dirty="0" err="1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newDirname</a:t>
            </a:r>
            <a:r>
              <a:rPr lang="ko-KR" altLang="en-US" spc="-182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이라는 </a:t>
            </a:r>
            <a:endParaRPr lang="en-US" altLang="ko-KR" spc="-182" dirty="0" smtClean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ko-KR" altLang="en-US" spc="-50" dirty="0" err="1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</a:t>
            </a:r>
            <a:r>
              <a:rPr lang="ko-KR" altLang="en-US" spc="-103" dirty="0" err="1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렉토리를</a:t>
            </a:r>
            <a:r>
              <a:rPr lang="ko-KR" altLang="en-US" spc="-27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만든 후</a:t>
            </a:r>
            <a:r>
              <a:rPr lang="ko-KR" altLang="en-US" spc="-23" dirty="0" smtClean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옮기는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명령이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됨</a:t>
            </a:r>
            <a:r>
              <a:rPr lang="en-US" altLang="ko-KR" spc="-100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.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결국</a:t>
            </a:r>
            <a:r>
              <a:rPr lang="ko-KR" altLang="en-US" spc="-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결과는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103" dirty="0" err="1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디렉토리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명을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바꾸는</a:t>
            </a:r>
            <a:r>
              <a:rPr lang="ko-KR" altLang="en-US" spc="-23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명령</a:t>
            </a:r>
            <a:r>
              <a:rPr lang="ko-KR" altLang="en-US" spc="-27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j-ea"/>
                <a:ea typeface="+mj-ea"/>
                <a:cs typeface="함초롬바탕" panose="02030604000101010101" pitchFamily="18" charset="-127"/>
              </a:rPr>
              <a:t>임</a:t>
            </a: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pc="-268" dirty="0" smtClean="0">
              <a:solidFill>
                <a:prstClr val="black"/>
              </a:solidFill>
              <a:latin typeface="+mj-ea"/>
              <a:ea typeface="+mj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528309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84922" y="781309"/>
            <a:ext cx="11681791" cy="537916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150997" defTabSz="829909" latinLnBrk="1">
              <a:spcBef>
                <a:spcPts val="731"/>
              </a:spcBef>
            </a:pPr>
            <a:r>
              <a:rPr lang="ko-KR" altLang="en-US" sz="2800" b="1" spc="-268" dirty="0" smtClean="0">
                <a:solidFill>
                  <a:prstClr val="black"/>
                </a:solidFill>
                <a:latin typeface="+mj-ea"/>
                <a:ea typeface="+mj-ea"/>
                <a:cs typeface="SimSun"/>
              </a:rPr>
              <a:t>②</a:t>
            </a:r>
            <a:r>
              <a:rPr lang="ko-KR" altLang="en-US" sz="2800" b="1" spc="-259" dirty="0" smtClean="0">
                <a:solidFill>
                  <a:prstClr val="black"/>
                </a:solidFill>
                <a:latin typeface="+mj-ea"/>
                <a:ea typeface="+mj-ea"/>
                <a:cs typeface="SimSun"/>
              </a:rPr>
              <a:t> </a:t>
            </a:r>
            <a:r>
              <a:rPr lang="en-US" altLang="ko-KR" sz="2800" b="1" spc="-163" dirty="0" err="1" smtClean="0">
                <a:solidFill>
                  <a:prstClr val="black"/>
                </a:solidFill>
                <a:latin typeface="+mj-ea"/>
                <a:ea typeface="+mj-ea"/>
                <a:cs typeface="Book Antiqua"/>
              </a:rPr>
              <a:t>cp</a:t>
            </a:r>
            <a:endParaRPr lang="en-US" altLang="ko-KR" sz="2800" b="1" spc="-163" dirty="0" smtClean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50997" defTabSz="829909" latinLnBrk="1">
              <a:spcBef>
                <a:spcPts val="731"/>
              </a:spcBef>
            </a:pPr>
            <a:endParaRPr lang="ko-KR" altLang="en-US" sz="2400" b="1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복사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파일은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남음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)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하는</a:t>
            </a:r>
            <a:r>
              <a:rPr lang="ko-KR" altLang="en-US" spc="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91" dirty="0" smtClean="0">
              <a:solidFill>
                <a:prstClr val="black"/>
              </a:solidFill>
              <a:latin typeface="+mn-ea"/>
              <a:cs typeface="Tahoma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91" dirty="0" smtClean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91" dirty="0" err="1">
                <a:solidFill>
                  <a:prstClr val="black"/>
                </a:solidFill>
                <a:latin typeface="+mn-ea"/>
                <a:cs typeface="Book Antiqua"/>
              </a:rPr>
              <a:t>cp</a:t>
            </a:r>
            <a:r>
              <a:rPr lang="en-US" altLang="ko-KR" spc="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68" dirty="0" err="1">
                <a:solidFill>
                  <a:prstClr val="black"/>
                </a:solidFill>
                <a:latin typeface="+mn-ea"/>
                <a:cs typeface="Book Antiqua"/>
              </a:rPr>
              <a:t>oldfilename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82" dirty="0" err="1" smtClean="0">
                <a:solidFill>
                  <a:prstClr val="black"/>
                </a:solidFill>
                <a:latin typeface="+mn-ea"/>
                <a:cs typeface="Book Antiqua"/>
              </a:rPr>
              <a:t>newfilename</a:t>
            </a:r>
            <a:r>
              <a:rPr lang="en-US" altLang="ko-KR" spc="-182" dirty="0" smtClean="0">
                <a:solidFill>
                  <a:prstClr val="black"/>
                </a:solidFill>
                <a:latin typeface="+mn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32" dirty="0" err="1">
                <a:solidFill>
                  <a:prstClr val="black"/>
                </a:solidFill>
                <a:latin typeface="+mn-ea"/>
                <a:cs typeface="Book Antiqua"/>
              </a:rPr>
              <a:t>oldfile</a:t>
            </a:r>
            <a:r>
              <a:rPr lang="ko-KR" altLang="en-US" spc="-1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en-US" altLang="ko-KR" spc="-150" dirty="0" err="1">
                <a:solidFill>
                  <a:prstClr val="black"/>
                </a:solidFill>
                <a:latin typeface="+mn-ea"/>
                <a:cs typeface="Book Antiqua"/>
              </a:rPr>
              <a:t>newfile</a:t>
            </a:r>
            <a:r>
              <a:rPr lang="ko-KR" altLang="en-US" spc="-1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로</a:t>
            </a:r>
            <a:r>
              <a:rPr lang="ko-KR" altLang="en-US" spc="7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복사함</a:t>
            </a:r>
            <a:r>
              <a:rPr lang="en-US" altLang="ko-KR" spc="-109" dirty="0" smtClean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</a:p>
          <a:p>
            <a:pPr marL="150997" defTabSz="829909" latinLnBrk="1">
              <a:spcBef>
                <a:spcPts val="726"/>
              </a:spcBef>
            </a:pPr>
            <a:endParaRPr lang="en-US" altLang="ko-KR" spc="91" dirty="0" smtClean="0">
              <a:solidFill>
                <a:prstClr val="black"/>
              </a:solidFill>
              <a:latin typeface="+mn-ea"/>
              <a:cs typeface="Tahoma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91" dirty="0" smtClean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91" dirty="0" err="1">
                <a:solidFill>
                  <a:prstClr val="black"/>
                </a:solidFill>
                <a:latin typeface="+mn-ea"/>
                <a:cs typeface="Book Antiqua"/>
              </a:rPr>
              <a:t>cp</a:t>
            </a:r>
            <a:r>
              <a:rPr lang="en-US" altLang="ko-KR" spc="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95" dirty="0" err="1" smtClean="0">
                <a:solidFill>
                  <a:prstClr val="black"/>
                </a:solidFill>
                <a:latin typeface="+mn-ea"/>
                <a:cs typeface="Book Antiqua"/>
              </a:rPr>
              <a:t>dirName</a:t>
            </a:r>
            <a:r>
              <a:rPr lang="en-US" altLang="ko-KR" spc="-195" dirty="0" smtClean="0">
                <a:solidFill>
                  <a:prstClr val="black"/>
                </a:solidFill>
                <a:latin typeface="+mn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디렉토리로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보냄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뒤의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인자가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파일명이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아니라 </a:t>
            </a:r>
            <a:r>
              <a:rPr lang="ko-KR" altLang="en-US" spc="-109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디렉토리명인</a:t>
            </a:r>
            <a:r>
              <a:rPr lang="ko-KR" altLang="en-US" spc="-109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경우 해당 </a:t>
            </a:r>
            <a:endParaRPr lang="en-US" altLang="ko-KR" spc="-86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-103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</a:t>
            </a:r>
            <a:r>
              <a:rPr lang="ko-KR" altLang="en-US" spc="-50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에</a:t>
            </a:r>
            <a:r>
              <a:rPr lang="ko-KR" altLang="en-US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복사하는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결과가</a:t>
            </a:r>
            <a:r>
              <a:rPr lang="ko-KR" altLang="en-US" spc="154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됨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5763" indent="139471" algn="just" defTabSz="829909" latinLnBrk="1">
              <a:lnSpc>
                <a:spcPct val="126600"/>
              </a:lnSpc>
              <a:spcBef>
                <a:spcPts val="86"/>
              </a:spcBef>
            </a:pPr>
            <a:r>
              <a:rPr lang="ko-KR" altLang="en-US" spc="91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91" dirty="0" err="1">
                <a:solidFill>
                  <a:prstClr val="black"/>
                </a:solidFill>
                <a:latin typeface="+mn-ea"/>
                <a:cs typeface="Book Antiqua"/>
              </a:rPr>
              <a:t>cp</a:t>
            </a:r>
            <a:r>
              <a:rPr lang="en-US" altLang="ko-KR" spc="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95" dirty="0" err="1">
                <a:solidFill>
                  <a:prstClr val="black"/>
                </a:solidFill>
                <a:latin typeface="+mn-ea"/>
                <a:cs typeface="Book Antiqua"/>
              </a:rPr>
              <a:t>oldDirName</a:t>
            </a:r>
            <a:r>
              <a:rPr lang="en-US" altLang="ko-KR" spc="-19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208" dirty="0" err="1" smtClean="0">
                <a:solidFill>
                  <a:prstClr val="black"/>
                </a:solidFill>
                <a:latin typeface="+mn-ea"/>
                <a:cs typeface="Book Antiqua"/>
              </a:rPr>
              <a:t>newDirName</a:t>
            </a:r>
            <a:r>
              <a:rPr lang="en-US" altLang="ko-KR" spc="-208" dirty="0" smtClean="0">
                <a:solidFill>
                  <a:prstClr val="black"/>
                </a:solidFill>
                <a:latin typeface="+mn-ea"/>
                <a:cs typeface="Book Antiqua"/>
              </a:rPr>
              <a:t> 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두 인자의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명칭이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인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경우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en-US" altLang="ko-KR" spc="-177" dirty="0" err="1">
                <a:solidFill>
                  <a:prstClr val="black"/>
                </a:solidFill>
                <a:latin typeface="+mn-ea"/>
                <a:cs typeface="Book Antiqua"/>
              </a:rPr>
              <a:t>oldDirname</a:t>
            </a:r>
            <a:r>
              <a:rPr lang="ko-KR" altLang="en-US" spc="-1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모든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en-US" altLang="ko-KR" spc="-182" dirty="0" err="1">
                <a:solidFill>
                  <a:prstClr val="black"/>
                </a:solidFill>
                <a:latin typeface="+mn-ea"/>
                <a:cs typeface="Book Antiqua"/>
              </a:rPr>
              <a:t>newDirname</a:t>
            </a:r>
            <a:r>
              <a:rPr lang="ko-KR" altLang="en-US" spc="-1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이라는 </a:t>
            </a:r>
            <a:endParaRPr lang="en-US" altLang="ko-KR" spc="-182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5763" indent="139471" algn="just" defTabSz="829909" latinLnBrk="1">
              <a:lnSpc>
                <a:spcPct val="126600"/>
              </a:lnSpc>
              <a:spcBef>
                <a:spcPts val="86"/>
              </a:spcBef>
            </a:pPr>
            <a:r>
              <a:rPr lang="ko-KR" altLang="en-US" spc="-50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</a:t>
            </a:r>
            <a:r>
              <a:rPr lang="ko-KR" altLang="en-US" spc="-103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렉토리를</a:t>
            </a: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만든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복사하는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명령이</a:t>
            </a:r>
            <a:r>
              <a:rPr lang="ko-KR" altLang="en-US" spc="204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됨</a:t>
            </a:r>
            <a:r>
              <a:rPr lang="en-US" altLang="ko-KR" spc="-95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endParaRPr lang="en-US" altLang="ko-KR" spc="77" dirty="0" smtClean="0">
              <a:solidFill>
                <a:prstClr val="black"/>
              </a:solidFill>
              <a:latin typeface="+mn-ea"/>
              <a:cs typeface="Tahom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77" dirty="0" smtClean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실제는 </a:t>
            </a:r>
            <a:r>
              <a:rPr lang="en-US" altLang="ko-KR" spc="-163" dirty="0" err="1">
                <a:solidFill>
                  <a:prstClr val="black"/>
                </a:solidFill>
                <a:latin typeface="+mn-ea"/>
                <a:cs typeface="Book Antiqua"/>
              </a:rPr>
              <a:t>cp</a:t>
            </a:r>
            <a:r>
              <a:rPr lang="en-US" altLang="ko-KR" spc="-16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41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41" dirty="0">
                <a:solidFill>
                  <a:prstClr val="black"/>
                </a:solidFill>
                <a:latin typeface="+mn-ea"/>
                <a:cs typeface="Book Antiqua"/>
              </a:rPr>
              <a:t>R </a:t>
            </a:r>
            <a:r>
              <a:rPr lang="en-US" altLang="ko-KR" spc="-195" dirty="0" err="1">
                <a:solidFill>
                  <a:prstClr val="black"/>
                </a:solidFill>
                <a:latin typeface="+mn-ea"/>
                <a:cs typeface="Book Antiqua"/>
              </a:rPr>
              <a:t>oldDirName</a:t>
            </a:r>
            <a:r>
              <a:rPr lang="en-US" altLang="ko-KR" spc="-19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208" dirty="0" err="1">
                <a:solidFill>
                  <a:prstClr val="black"/>
                </a:solidFill>
                <a:latin typeface="+mn-ea"/>
                <a:cs typeface="Book Antiqua"/>
              </a:rPr>
              <a:t>newDirName</a:t>
            </a:r>
            <a:r>
              <a:rPr lang="en-US" altLang="ko-KR" spc="-208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명령이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많이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사용됨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r>
              <a:rPr lang="en-US" altLang="ko-KR" spc="-150" dirty="0">
                <a:solidFill>
                  <a:prstClr val="black"/>
                </a:solidFill>
                <a:latin typeface="+mn-ea"/>
                <a:cs typeface="Book Antiqua"/>
              </a:rPr>
              <a:t>-R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옵션은 </a:t>
            </a:r>
            <a:r>
              <a:rPr lang="ko-KR" altLang="en-US" spc="-11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하위 </a:t>
            </a:r>
            <a:r>
              <a:rPr lang="ko-KR" altLang="en-US" spc="-113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디렉토리까지</a:t>
            </a:r>
            <a:r>
              <a:rPr lang="ko-KR" altLang="en-US" spc="-11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모두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복사하는</a:t>
            </a:r>
            <a:r>
              <a:rPr lang="ko-KR" altLang="en-US" spc="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988194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4" y="284353"/>
            <a:ext cx="11681791" cy="6799297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150997" defTabSz="829909" latinLnBrk="1">
              <a:spcBef>
                <a:spcPts val="726"/>
              </a:spcBef>
            </a:pPr>
            <a:r>
              <a:rPr lang="ko-KR" altLang="en-US" sz="2800" b="1" spc="-268" dirty="0">
                <a:solidFill>
                  <a:prstClr val="black"/>
                </a:solidFill>
                <a:latin typeface="+mn-ea"/>
                <a:cs typeface="SimSun"/>
              </a:rPr>
              <a:t>③</a:t>
            </a:r>
            <a:r>
              <a:rPr lang="ko-KR" altLang="en-US" sz="2800" b="1" spc="-259" dirty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z="2800" b="1" spc="-191" dirty="0" err="1" smtClean="0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endParaRPr lang="ko-KR" altLang="en-US" sz="2800" b="1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lnSpc>
                <a:spcPct val="150000"/>
              </a:lnSpc>
              <a:spcBef>
                <a:spcPts val="740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지우는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40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59" dirty="0" smtClean="0">
                <a:solidFill>
                  <a:prstClr val="black"/>
                </a:solidFill>
                <a:latin typeface="+mn-ea"/>
                <a:cs typeface="Book Antiqua"/>
              </a:rPr>
              <a:t>filename :  </a:t>
            </a: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 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예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91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ko-KR" altLang="en-US" spc="-4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36" dirty="0">
                <a:solidFill>
                  <a:prstClr val="black"/>
                </a:solidFill>
                <a:latin typeface="+mn-ea"/>
                <a:cs typeface="Book Antiqua"/>
              </a:rPr>
              <a:t>a.txt </a:t>
            </a:r>
            <a:r>
              <a:rPr lang="en-US" altLang="ko-KR" spc="-123" dirty="0">
                <a:solidFill>
                  <a:prstClr val="black"/>
                </a:solidFill>
                <a:latin typeface="+mn-ea"/>
                <a:cs typeface="Book Antiqua"/>
              </a:rPr>
              <a:t>a.txt</a:t>
            </a:r>
            <a:r>
              <a:rPr lang="ko-KR" altLang="en-US" spc="-1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</a:t>
            </a:r>
            <a:r>
              <a:rPr lang="ko-KR" altLang="en-US" spc="-68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31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91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91" dirty="0" err="1">
                <a:solidFill>
                  <a:prstClr val="black"/>
                </a:solidFill>
                <a:latin typeface="+mn-ea"/>
                <a:cs typeface="Book Antiqua"/>
              </a:rPr>
              <a:t>i</a:t>
            </a:r>
            <a:r>
              <a:rPr lang="en-US" altLang="ko-KR" spc="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45" dirty="0" smtClean="0">
                <a:solidFill>
                  <a:prstClr val="black"/>
                </a:solidFill>
                <a:latin typeface="+mn-ea"/>
                <a:cs typeface="Book Antiqua"/>
              </a:rPr>
              <a:t>filename : </a:t>
            </a:r>
            <a:r>
              <a:rPr lang="ko-KR" altLang="en-US" spc="-14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단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확인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메시지가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나와서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지울것인지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묻고 </a:t>
            </a:r>
            <a:r>
              <a:rPr lang="en-US" altLang="ko-KR" spc="-141" dirty="0">
                <a:solidFill>
                  <a:prstClr val="black"/>
                </a:solidFill>
                <a:latin typeface="+mn-ea"/>
                <a:cs typeface="Book Antiqua"/>
              </a:rPr>
              <a:t>yes</a:t>
            </a:r>
            <a:r>
              <a:rPr lang="ko-KR" altLang="en-US" spc="-1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를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선택시만</a:t>
            </a:r>
            <a:r>
              <a:rPr lang="ko-KR" altLang="en-US" spc="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40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77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77" dirty="0">
                <a:solidFill>
                  <a:prstClr val="black"/>
                </a:solidFill>
                <a:latin typeface="+mn-ea"/>
                <a:cs typeface="Book Antiqua"/>
              </a:rPr>
              <a:t>r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위치의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및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22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26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50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50" dirty="0">
                <a:solidFill>
                  <a:prstClr val="black"/>
                </a:solidFill>
                <a:latin typeface="+mn-ea"/>
                <a:cs typeface="Book Antiqua"/>
              </a:rPr>
              <a:t>d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빈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40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86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86" dirty="0">
                <a:solidFill>
                  <a:prstClr val="black"/>
                </a:solidFill>
                <a:latin typeface="+mn-ea"/>
                <a:cs typeface="Book Antiqua"/>
              </a:rPr>
              <a:t>f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지울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때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확인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물음을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하지 말고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강제로</a:t>
            </a:r>
            <a:r>
              <a:rPr lang="ko-KR" altLang="en-US" spc="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lnSpc>
                <a:spcPct val="150000"/>
              </a:lnSpc>
              <a:spcBef>
                <a:spcPts val="731"/>
              </a:spcBef>
            </a:pPr>
            <a:r>
              <a:rPr lang="ko-KR" altLang="en-US" spc="145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다음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 사용은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주의하여야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함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168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118" dirty="0">
                <a:solidFill>
                  <a:prstClr val="black"/>
                </a:solidFill>
                <a:latin typeface="+mn-ea"/>
                <a:cs typeface="Book Antiqua"/>
              </a:rPr>
              <a:t>*</a:t>
            </a:r>
            <a:r>
              <a:rPr lang="en-US" altLang="ko-KR" spc="-118" dirty="0">
                <a:solidFill>
                  <a:prstClr val="black"/>
                </a:solidFill>
                <a:latin typeface="+mn-ea"/>
                <a:cs typeface="Book Antiqua"/>
              </a:rPr>
              <a:t>] </a:t>
            </a:r>
            <a:r>
              <a:rPr lang="en-US" altLang="ko-KR" spc="-172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172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-172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9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-9" dirty="0">
                <a:solidFill>
                  <a:prstClr val="black"/>
                </a:solidFill>
                <a:latin typeface="+mn-ea"/>
                <a:cs typeface="Book Antiqua"/>
              </a:rPr>
              <a:t>F]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168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ko-KR" altLang="en-US" spc="-132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41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-41" dirty="0" err="1">
                <a:solidFill>
                  <a:prstClr val="black"/>
                </a:solidFill>
                <a:latin typeface="+mn-ea"/>
                <a:cs typeface="Book Antiqua"/>
              </a:rPr>
              <a:t>rF</a:t>
            </a:r>
            <a:r>
              <a:rPr lang="en-US" altLang="ko-KR" spc="-41" dirty="0">
                <a:solidFill>
                  <a:prstClr val="black"/>
                </a:solidFill>
                <a:latin typeface="+mn-ea"/>
                <a:cs typeface="Book Antiqua"/>
              </a:rPr>
              <a:t>]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algn="just" defTabSz="829909" latinLnBrk="1">
              <a:lnSpc>
                <a:spcPct val="150000"/>
              </a:lnSpc>
              <a:spcBef>
                <a:spcPts val="740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109" dirty="0" smtClean="0">
                <a:solidFill>
                  <a:prstClr val="black"/>
                </a:solidFill>
                <a:latin typeface="+mn-ea"/>
                <a:cs typeface="Book Antiqua"/>
              </a:rPr>
              <a:t>* 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모든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다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지우는</a:t>
            </a:r>
            <a:r>
              <a:rPr lang="ko-KR" altLang="en-US" spc="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algn="just" defTabSz="829909" latinLnBrk="1">
              <a:lnSpc>
                <a:spcPct val="150000"/>
              </a:lnSpc>
              <a:spcBef>
                <a:spcPts val="735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dirty="0" smtClean="0">
                <a:solidFill>
                  <a:prstClr val="black"/>
                </a:solidFill>
                <a:latin typeface="+mn-ea"/>
                <a:cs typeface="Tahoma"/>
              </a:rPr>
              <a:t>– </a:t>
            </a:r>
            <a:r>
              <a:rPr lang="en-US" altLang="ko-KR" dirty="0" smtClean="0">
                <a:solidFill>
                  <a:prstClr val="black"/>
                </a:solidFill>
                <a:latin typeface="+mn-ea"/>
                <a:cs typeface="Book Antiqua"/>
              </a:rPr>
              <a:t>F</a:t>
            </a:r>
            <a:r>
              <a:rPr lang="en-US" altLang="ko-KR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과정을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묻게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되있더라도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이를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무시하고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묻지않고</a:t>
            </a:r>
            <a:r>
              <a:rPr lang="ko-KR" altLang="en-US" spc="218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50000"/>
              </a:lnSpc>
              <a:spcBef>
                <a:spcPts val="290"/>
              </a:spcBef>
            </a:pPr>
            <a:r>
              <a:rPr lang="ko-KR" altLang="en-US" spc="7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73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7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36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-36" dirty="0" err="1" smtClean="0">
                <a:solidFill>
                  <a:prstClr val="black"/>
                </a:solidFill>
                <a:latin typeface="+mn-ea"/>
                <a:cs typeface="Book Antiqua"/>
              </a:rPr>
              <a:t>rF</a:t>
            </a:r>
            <a:r>
              <a:rPr lang="en-US" altLang="ko-KR" spc="-36" dirty="0" smtClean="0">
                <a:solidFill>
                  <a:prstClr val="black"/>
                </a:solidFill>
                <a:latin typeface="+mn-ea"/>
                <a:cs typeface="Book Antiqua"/>
              </a:rPr>
              <a:t> :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위치의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모든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및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묻지도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말고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무조건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만일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최상위 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루트</a:t>
            </a:r>
            <a:r>
              <a:rPr lang="en-US" altLang="ko-KR" spc="-127" dirty="0">
                <a:solidFill>
                  <a:prstClr val="black"/>
                </a:solidFill>
                <a:latin typeface="+mn-ea"/>
                <a:cs typeface="Book Antiqua"/>
              </a:rPr>
              <a:t>(root)</a:t>
            </a:r>
            <a:r>
              <a:rPr lang="ko-KR" altLang="en-US" spc="-127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디렉토리에서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endParaRPr lang="en-US" altLang="ko-KR" spc="-82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algn="just" defTabSz="829909" latinLnBrk="1">
              <a:lnSpc>
                <a:spcPct val="150000"/>
              </a:lnSpc>
              <a:spcBef>
                <a:spcPts val="290"/>
              </a:spcBef>
            </a:pPr>
            <a:r>
              <a:rPr lang="en-US" altLang="ko-KR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	  </a:t>
            </a:r>
            <a:r>
              <a:rPr lang="ko-KR" altLang="en-US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</a:t>
            </a:r>
            <a:r>
              <a:rPr lang="ko-KR" altLang="en-US" spc="-86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령을 </a:t>
            </a:r>
            <a:r>
              <a:rPr lang="ko-KR" altLang="en-US" spc="-95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실행시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서버의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모든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파일이 </a:t>
            </a:r>
            <a:r>
              <a:rPr lang="ko-KR" altLang="en-US" spc="-1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포맷</a:t>
            </a:r>
            <a:r>
              <a:rPr lang="en-US" altLang="ko-KR" spc="-141" dirty="0">
                <a:solidFill>
                  <a:prstClr val="black"/>
                </a:solidFill>
                <a:latin typeface="+mn-ea"/>
                <a:cs typeface="Book Antiqua"/>
              </a:rPr>
              <a:t>(format)</a:t>
            </a:r>
            <a:r>
              <a:rPr lang="ko-KR" altLang="en-US" spc="-1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수준으로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지워짐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endParaRPr lang="en-US" altLang="ko-KR" spc="-109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algn="just" defTabSz="829909" latinLnBrk="1">
              <a:lnSpc>
                <a:spcPct val="150000"/>
              </a:lnSpc>
              <a:spcBef>
                <a:spcPts val="290"/>
              </a:spcBef>
            </a:pPr>
            <a:r>
              <a:rPr lang="en-US" altLang="ko-KR" spc="-86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	  </a:t>
            </a:r>
            <a:r>
              <a:rPr lang="ko-KR" altLang="en-US" spc="-86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회사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운영자가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명령을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잘못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사용하다간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사표쓰는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경우가 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생김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j-ea"/>
              <a:ea typeface="+mj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410817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5" y="284354"/>
            <a:ext cx="11661912" cy="7038594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533275" indent="-45720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r>
              <a:rPr lang="ko-KR" altLang="en-US" sz="2800" b="1" spc="86" dirty="0" smtClean="0">
                <a:solidFill>
                  <a:prstClr val="black"/>
                </a:solidFill>
                <a:latin typeface="+mn-ea"/>
                <a:cs typeface="나눔명조"/>
              </a:rPr>
              <a:t>명령어</a:t>
            </a:r>
            <a:r>
              <a:rPr lang="ko-KR" altLang="en-US" sz="2800" b="1" spc="91" dirty="0" smtClean="0">
                <a:solidFill>
                  <a:prstClr val="black"/>
                </a:solidFill>
                <a:latin typeface="+mn-ea"/>
                <a:cs typeface="나눔명조"/>
              </a:rPr>
              <a:t> </a:t>
            </a:r>
            <a:r>
              <a:rPr lang="ko-KR" altLang="en-US" sz="2800" b="1" spc="86" dirty="0" err="1" smtClean="0">
                <a:solidFill>
                  <a:prstClr val="black"/>
                </a:solidFill>
                <a:latin typeface="+mn-ea"/>
                <a:cs typeface="나눔명조"/>
              </a:rPr>
              <a:t>히스토리</a:t>
            </a:r>
            <a:endParaRPr lang="en-US" altLang="ko-KR" sz="2800" b="1" spc="86" dirty="0" smtClean="0">
              <a:solidFill>
                <a:prstClr val="black"/>
              </a:solidFill>
              <a:latin typeface="+mn-ea"/>
              <a:cs typeface="나눔명조"/>
            </a:endParaRPr>
          </a:p>
          <a:p>
            <a:pPr marL="76075" defTabSz="829909" latinLnBrk="1">
              <a:spcBef>
                <a:spcPts val="626"/>
              </a:spcBef>
            </a:pPr>
            <a:endParaRPr lang="ko-KR" altLang="en-US" sz="2800" b="1" dirty="0">
              <a:solidFill>
                <a:prstClr val="black"/>
              </a:solidFill>
              <a:latin typeface="+mn-ea"/>
              <a:cs typeface="나눔명조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95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리눅스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명령은 윈도우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시스템과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달리 매번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명령어를 입력하기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때문에 불편할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있다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endParaRPr lang="en-US" altLang="ko-KR" spc="-10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하지만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이전에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입력한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명령어를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다  시</a:t>
            </a:r>
            <a:r>
              <a:rPr lang="ko-KR" altLang="en-US" spc="-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찾아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명령할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있는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기능이</a:t>
            </a:r>
            <a:r>
              <a:rPr lang="ko-KR" altLang="en-US" spc="-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있는데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,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히스토리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기능을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endParaRPr lang="en-US" altLang="ko-KR" spc="-23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이용하면</a:t>
            </a:r>
            <a:r>
              <a:rPr lang="ko-KR" altLang="en-US" spc="-27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사용이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편리해</a:t>
            </a:r>
            <a:r>
              <a:rPr lang="ko-KR" altLang="en-US" spc="-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진다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r>
              <a:rPr lang="ko-KR" altLang="en-US" spc="-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endParaRPr lang="en-US" altLang="ko-KR" spc="-91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endParaRPr lang="en-US" altLang="ko-KR" spc="-91" dirty="0">
              <a:solidFill>
                <a:prstClr val="black"/>
              </a:solidFill>
              <a:latin typeface="+mn-ea"/>
              <a:cs typeface="SimSun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z="2400" b="1" spc="-268" dirty="0" smtClean="0">
                <a:solidFill>
                  <a:prstClr val="black"/>
                </a:solidFill>
                <a:latin typeface="+mn-ea"/>
                <a:cs typeface="SimSun"/>
              </a:rPr>
              <a:t>① </a:t>
            </a:r>
            <a:r>
              <a:rPr lang="en-US" altLang="ko-KR" sz="2400" b="1" spc="-113" dirty="0">
                <a:solidFill>
                  <a:prstClr val="black"/>
                </a:solidFill>
                <a:latin typeface="+mn-ea"/>
                <a:cs typeface="Book Antiqua"/>
              </a:rPr>
              <a:t>[r </a:t>
            </a:r>
            <a:r>
              <a:rPr lang="ko-KR" altLang="en-US" sz="2400" b="1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또는</a:t>
            </a:r>
            <a:r>
              <a:rPr lang="ko-KR" altLang="en-US" sz="2400" b="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en-US" altLang="ko-KR" sz="2400" b="1" spc="-95" dirty="0" smtClean="0">
                <a:solidFill>
                  <a:prstClr val="black"/>
                </a:solidFill>
                <a:latin typeface="+mn-ea"/>
                <a:cs typeface="Book Antiqua"/>
              </a:rPr>
              <a:t>!]</a:t>
            </a:r>
            <a:endParaRPr lang="ko-KR" altLang="en-US" sz="2400" b="1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5763" indent="139471" defTabSz="829909" latinLnBrk="1">
              <a:lnSpc>
                <a:spcPct val="140500"/>
              </a:lnSpc>
              <a:spcBef>
                <a:spcPts val="77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유닉스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계열 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en-US" altLang="ko-KR" spc="-177" dirty="0" err="1">
                <a:solidFill>
                  <a:prstClr val="black"/>
                </a:solidFill>
                <a:latin typeface="+mn-ea"/>
                <a:cs typeface="Book Antiqua"/>
              </a:rPr>
              <a:t>kohn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27" dirty="0">
                <a:solidFill>
                  <a:prstClr val="black"/>
                </a:solidFill>
                <a:latin typeface="+mn-ea"/>
                <a:cs typeface="Book Antiqua"/>
              </a:rPr>
              <a:t>shell)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에서는 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36" dirty="0">
                <a:solidFill>
                  <a:prstClr val="black"/>
                </a:solidFill>
                <a:latin typeface="+mn-ea"/>
                <a:cs typeface="Book Antiqua"/>
              </a:rPr>
              <a:t>r”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입력하고 </a:t>
            </a:r>
            <a:r>
              <a:rPr lang="ko-KR" altLang="en-US" spc="-95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리눅스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계열</a:t>
            </a:r>
            <a:r>
              <a:rPr lang="en-US" altLang="ko-KR" spc="-123" dirty="0">
                <a:solidFill>
                  <a:prstClr val="black"/>
                </a:solidFill>
                <a:latin typeface="+mn-ea"/>
                <a:cs typeface="Book Antiqua"/>
              </a:rPr>
              <a:t>(c </a:t>
            </a:r>
            <a:r>
              <a:rPr lang="en-US" altLang="ko-KR" spc="-127" dirty="0">
                <a:solidFill>
                  <a:prstClr val="black"/>
                </a:solidFill>
                <a:latin typeface="+mn-ea"/>
                <a:cs typeface="Book Antiqua"/>
              </a:rPr>
              <a:t>shell)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에서는 </a:t>
            </a:r>
            <a:r>
              <a:rPr lang="ko-KR" altLang="en-US" spc="-141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41" dirty="0">
                <a:solidFill>
                  <a:prstClr val="black"/>
                </a:solidFill>
                <a:latin typeface="+mn-ea"/>
                <a:cs typeface="Book Antiqua"/>
              </a:rPr>
              <a:t>!” 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느낌표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)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를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입력하면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기존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사용했던 </a:t>
            </a:r>
            <a:endParaRPr lang="en-US" altLang="ko-KR" spc="-103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5763" indent="139471" defTabSz="829909" latinLnBrk="1">
              <a:lnSpc>
                <a:spcPct val="140500"/>
              </a:lnSpc>
              <a:spcBef>
                <a:spcPts val="77"/>
              </a:spcBef>
            </a:pPr>
            <a:r>
              <a:rPr lang="ko-KR" altLang="en-US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명</a:t>
            </a: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령어를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찾을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ko-KR" altLang="en-US" spc="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있음</a:t>
            </a:r>
            <a:endParaRPr lang="en-US" altLang="ko-KR" spc="-86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5763" indent="139471" defTabSz="829909" latinLnBrk="1">
              <a:lnSpc>
                <a:spcPct val="140500"/>
              </a:lnSpc>
              <a:spcBef>
                <a:spcPts val="77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85"/>
              </a:spcBef>
            </a:pPr>
            <a:r>
              <a:rPr lang="ko-KR" altLang="en-US" spc="145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예를</a:t>
            </a:r>
            <a:r>
              <a:rPr lang="ko-KR" altLang="en-US" spc="694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들어 </a:t>
            </a:r>
            <a:r>
              <a:rPr lang="ko-KR" altLang="en-US" spc="-132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32" dirty="0">
                <a:solidFill>
                  <a:prstClr val="black"/>
                </a:solidFill>
                <a:latin typeface="+mn-ea"/>
                <a:cs typeface="Book Antiqua"/>
              </a:rPr>
              <a:t>!c”</a:t>
            </a:r>
            <a:r>
              <a:rPr lang="ko-KR" altLang="en-US" spc="-1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이라고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명령하면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사용한 명령어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중 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c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로 시작하는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실행한다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z="2400" b="1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z="2400" b="1" spc="-268" dirty="0" smtClean="0">
                <a:solidFill>
                  <a:prstClr val="black"/>
                </a:solidFill>
                <a:latin typeface="+mn-ea"/>
                <a:cs typeface="SimSun"/>
              </a:rPr>
              <a:t>② </a:t>
            </a:r>
            <a:r>
              <a:rPr lang="en-US" altLang="ko-KR" sz="2400" b="1" spc="-103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ko-KR" altLang="en-US" sz="2400" b="1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화살표</a:t>
            </a:r>
            <a:r>
              <a:rPr lang="ko-KR" altLang="en-US" sz="2400" b="1" spc="-14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z="2400" b="1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위</a:t>
            </a:r>
            <a:r>
              <a:rPr lang="en-US" altLang="ko-KR" sz="2400" b="1" spc="-109" dirty="0">
                <a:solidFill>
                  <a:prstClr val="black"/>
                </a:solidFill>
                <a:latin typeface="+mn-ea"/>
                <a:cs typeface="Book Antiqua"/>
              </a:rPr>
              <a:t>,</a:t>
            </a:r>
            <a:r>
              <a:rPr lang="ko-KR" altLang="en-US" sz="2400" b="1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아래</a:t>
            </a:r>
            <a:r>
              <a:rPr lang="en-US" altLang="ko-KR" sz="2400" b="1" spc="-109" dirty="0" smtClean="0">
                <a:solidFill>
                  <a:prstClr val="black"/>
                </a:solidFill>
                <a:latin typeface="+mn-ea"/>
                <a:cs typeface="Book Antiqua"/>
              </a:rPr>
              <a:t>]</a:t>
            </a:r>
          </a:p>
          <a:p>
            <a:pPr marL="150997" defTabSz="829909" latinLnBrk="1">
              <a:spcBef>
                <a:spcPts val="726"/>
              </a:spcBef>
            </a:pPr>
            <a:endParaRPr lang="ko-KR" altLang="en-US" sz="2400" b="1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36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지금까지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사용한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명령어를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순차적으로</a:t>
            </a:r>
            <a:r>
              <a:rPr lang="ko-KR" altLang="en-US" spc="7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2460878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5" y="284354"/>
            <a:ext cx="11661912" cy="5920980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533275" indent="-45720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r>
              <a:rPr lang="ko-KR" altLang="en-US" sz="2800" b="1" spc="86" dirty="0" smtClean="0">
                <a:solidFill>
                  <a:prstClr val="black"/>
                </a:solidFill>
                <a:latin typeface="+mn-ea"/>
                <a:cs typeface="나눔명조"/>
              </a:rPr>
              <a:t>명령어</a:t>
            </a:r>
            <a:r>
              <a:rPr lang="ko-KR" altLang="en-US" sz="2800" b="1" spc="91" dirty="0" smtClean="0">
                <a:solidFill>
                  <a:prstClr val="black"/>
                </a:solidFill>
                <a:latin typeface="+mn-ea"/>
                <a:cs typeface="나눔명조"/>
              </a:rPr>
              <a:t> </a:t>
            </a:r>
            <a:r>
              <a:rPr lang="ko-KR" altLang="en-US" sz="2800" b="1" spc="86" dirty="0" err="1" smtClean="0">
                <a:solidFill>
                  <a:prstClr val="black"/>
                </a:solidFill>
                <a:latin typeface="+mn-ea"/>
                <a:cs typeface="나눔명조"/>
              </a:rPr>
              <a:t>히스토리</a:t>
            </a:r>
            <a:endParaRPr lang="en-US" altLang="ko-KR" sz="2800" b="1" spc="86" dirty="0" smtClean="0">
              <a:solidFill>
                <a:prstClr val="black"/>
              </a:solidFill>
              <a:latin typeface="+mn-ea"/>
              <a:cs typeface="나눔명조"/>
            </a:endParaRPr>
          </a:p>
          <a:p>
            <a:pPr marL="76075" defTabSz="829909" latinLnBrk="1">
              <a:spcBef>
                <a:spcPts val="626"/>
              </a:spcBef>
            </a:pPr>
            <a:endParaRPr lang="ko-KR" altLang="en-US" sz="2800" b="1" dirty="0">
              <a:solidFill>
                <a:prstClr val="black"/>
              </a:solidFill>
              <a:latin typeface="+mn-ea"/>
              <a:cs typeface="나눔명조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endParaRPr lang="en-US" altLang="ko-KR" spc="-91" dirty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658"/>
              </a:spcBef>
            </a:pPr>
            <a:r>
              <a:rPr lang="ko-KR" altLang="en-US" sz="2400" b="1" spc="-268" dirty="0" smtClean="0">
                <a:solidFill>
                  <a:prstClr val="black"/>
                </a:solidFill>
                <a:latin typeface="+mn-ea"/>
                <a:cs typeface="SimSun"/>
              </a:rPr>
              <a:t>③ </a:t>
            </a:r>
            <a:r>
              <a:rPr lang="ko-KR" altLang="en-US" sz="2400" b="1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 </a:t>
            </a:r>
            <a:r>
              <a:rPr lang="ko-KR" altLang="en-US" sz="2400" b="1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히스토리</a:t>
            </a:r>
            <a:r>
              <a:rPr lang="ko-KR" altLang="en-US" sz="2400" b="1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z="2400" b="1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저장</a:t>
            </a:r>
            <a:r>
              <a:rPr lang="ko-KR" altLang="en-US" sz="2400" b="1" spc="1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z="2400" b="1" spc="-82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</a:t>
            </a:r>
            <a:endParaRPr lang="en-US" altLang="ko-KR" sz="2400" b="1" spc="-82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658"/>
              </a:spcBef>
            </a:pPr>
            <a:endParaRPr lang="ko-KR" altLang="en-US" sz="2400" b="1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ko-KR" altLang="en-US" spc="36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지금까지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사용한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명령어는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사용자의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기본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내에 </a:t>
            </a:r>
            <a:r>
              <a:rPr lang="ko-KR" altLang="en-US" spc="-163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63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r>
              <a:rPr lang="en-US" altLang="ko-KR" spc="-163" dirty="0" err="1">
                <a:solidFill>
                  <a:prstClr val="black"/>
                </a:solidFill>
                <a:latin typeface="+mn-ea"/>
                <a:cs typeface="Book Antiqua"/>
              </a:rPr>
              <a:t>bash_history</a:t>
            </a:r>
            <a:r>
              <a:rPr lang="en-US" altLang="ko-KR" spc="-163" dirty="0">
                <a:solidFill>
                  <a:prstClr val="black"/>
                </a:solidFill>
                <a:latin typeface="+mn-ea"/>
                <a:cs typeface="Book Antiqua"/>
              </a:rPr>
              <a:t>” 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리눅스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en-US" altLang="ko-KR" spc="-145" dirty="0">
                <a:solidFill>
                  <a:prstClr val="black"/>
                </a:solidFill>
                <a:latin typeface="+mn-ea"/>
                <a:cs typeface="Book Antiqua"/>
              </a:rPr>
              <a:t>bash)</a:t>
            </a:r>
            <a:r>
              <a:rPr lang="ko-KR" altLang="en-US" spc="-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또는</a:t>
            </a:r>
            <a:r>
              <a:rPr lang="en-US" altLang="ko-KR" spc="-145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endParaRPr lang="en-US" altLang="ko-KR" spc="-145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7299"/>
              </a:lnSpc>
              <a:spcBef>
                <a:spcPts val="281"/>
              </a:spcBef>
            </a:pPr>
            <a:r>
              <a:rPr lang="en-US" altLang="ko-KR" spc="-14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141" dirty="0" smtClean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41" dirty="0">
                <a:solidFill>
                  <a:prstClr val="black"/>
                </a:solidFill>
                <a:latin typeface="+mn-ea"/>
                <a:cs typeface="Book Antiqua"/>
              </a:rPr>
              <a:t>.history”(</a:t>
            </a:r>
            <a:r>
              <a:rPr lang="ko-KR" altLang="en-US" spc="-1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일반적 </a:t>
            </a:r>
            <a:r>
              <a:rPr lang="ko-KR" altLang="en-US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유</a:t>
            </a:r>
            <a:r>
              <a:rPr lang="ko-KR" altLang="en-US" spc="-11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닉스</a:t>
            </a:r>
            <a:r>
              <a:rPr lang="en-US" altLang="ko-KR" spc="-113" dirty="0">
                <a:solidFill>
                  <a:prstClr val="black"/>
                </a:solidFill>
                <a:latin typeface="+mn-ea"/>
                <a:cs typeface="Book Antiqua"/>
              </a:rPr>
              <a:t>)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라는 </a:t>
            </a: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 안에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저장되어 있음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endParaRPr lang="en-US" altLang="ko-KR" spc="-10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7299"/>
              </a:lnSpc>
              <a:spcBef>
                <a:spcPts val="281"/>
              </a:spcBef>
            </a:pPr>
            <a:endParaRPr lang="en-US" altLang="ko-KR" spc="-10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826"/>
              </a:spcBef>
            </a:pPr>
            <a:r>
              <a:rPr lang="ko-KR" altLang="en-US" sz="2000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어떠한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사용자가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어떤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명령어로 시스템에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접근하였는지 근거파일로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사용됨</a:t>
            </a:r>
            <a:r>
              <a:rPr lang="en-US" altLang="ko-KR" sz="2000" spc="-109" dirty="0" smtClean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</a:p>
          <a:p>
            <a:pPr marL="150997" defTabSz="829909" latinLnBrk="1">
              <a:spcBef>
                <a:spcPts val="826"/>
              </a:spcBef>
            </a:pPr>
            <a:endParaRPr lang="ko-KR" altLang="en-US" sz="2000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304"/>
              </a:spcBef>
            </a:pPr>
            <a:r>
              <a:rPr lang="ko-KR" altLang="en-US" sz="2000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기업용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시스템에서는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실시간으로 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중앙통제장치로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전송하여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보관함으로서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불순한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의도의 접근을 </a:t>
            </a:r>
            <a:endParaRPr lang="en-US" altLang="ko-KR" spc="-95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304"/>
              </a:spcBef>
            </a:pPr>
            <a:r>
              <a:rPr lang="en-US" altLang="ko-KR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감시하는 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용도로도</a:t>
            </a:r>
            <a:r>
              <a:rPr lang="ko-KR" altLang="en-US" spc="-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사용됨</a:t>
            </a:r>
            <a:r>
              <a:rPr lang="en-US" altLang="ko-KR" sz="2000" spc="-109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sz="2000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7299"/>
              </a:lnSpc>
              <a:spcBef>
                <a:spcPts val="281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1180696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5" y="284354"/>
            <a:ext cx="11661912" cy="6046848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97277" indent="-28575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r>
              <a:rPr lang="ko-KR" altLang="en-US" sz="2800" b="1" spc="86" dirty="0" err="1">
                <a:solidFill>
                  <a:prstClr val="black"/>
                </a:solidFill>
                <a:latin typeface="+mn-ea"/>
                <a:cs typeface="나눔명조"/>
              </a:rPr>
              <a:t>디렉토리</a:t>
            </a:r>
            <a:r>
              <a:rPr lang="ko-KR" altLang="en-US" sz="2800" b="1" spc="91" dirty="0">
                <a:solidFill>
                  <a:prstClr val="black"/>
                </a:solidFill>
                <a:latin typeface="+mn-ea"/>
                <a:cs typeface="나눔명조"/>
              </a:rPr>
              <a:t> </a:t>
            </a:r>
            <a:r>
              <a:rPr lang="ko-KR" altLang="en-US" sz="2800" b="1" spc="91" dirty="0" smtClean="0">
                <a:solidFill>
                  <a:prstClr val="black"/>
                </a:solidFill>
                <a:latin typeface="+mn-ea"/>
                <a:cs typeface="나눔명조"/>
              </a:rPr>
              <a:t>관리</a:t>
            </a:r>
            <a:endParaRPr lang="en-US" altLang="ko-KR" sz="2800" b="1" spc="91" dirty="0" smtClean="0">
              <a:solidFill>
                <a:prstClr val="black"/>
              </a:solidFill>
              <a:latin typeface="+mn-ea"/>
              <a:cs typeface="나눔명조"/>
            </a:endParaRPr>
          </a:p>
          <a:p>
            <a:pPr marL="297277" indent="-28575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endParaRPr lang="ko-KR" altLang="en-US" sz="2800" dirty="0">
              <a:solidFill>
                <a:prstClr val="black"/>
              </a:solidFill>
              <a:latin typeface="+mn-ea"/>
              <a:cs typeface="나눔명조"/>
            </a:endParaRPr>
          </a:p>
          <a:p>
            <a:pPr marL="11527" marR="589005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관리하기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위하여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만들거나</a:t>
            </a:r>
            <a:r>
              <a:rPr lang="en-US" altLang="ko-KR" spc="-113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지우는 작업을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하는데 </a:t>
            </a:r>
            <a:r>
              <a:rPr lang="ko-KR" altLang="en-US" spc="-82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 때 </a:t>
            </a:r>
            <a:r>
              <a:rPr lang="en-US" altLang="ko-KR" spc="-172" dirty="0" err="1">
                <a:solidFill>
                  <a:prstClr val="black"/>
                </a:solidFill>
                <a:latin typeface="+mn-ea"/>
                <a:cs typeface="Book Antiqua"/>
              </a:rPr>
              <a:t>mkdir</a:t>
            </a:r>
            <a:r>
              <a:rPr lang="en-US" altLang="ko-KR" spc="-172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en-US" altLang="ko-KR" spc="-177" dirty="0" err="1">
                <a:solidFill>
                  <a:prstClr val="black"/>
                </a:solidFill>
                <a:latin typeface="+mn-ea"/>
                <a:cs typeface="Book Antiqua"/>
              </a:rPr>
              <a:t>rmdir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endParaRPr lang="en-US" altLang="ko-KR" spc="-177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589005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명령을  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사용한다</a:t>
            </a:r>
            <a:r>
              <a:rPr lang="en-US" altLang="ko-KR" spc="-11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endParaRPr lang="en-US" altLang="ko-KR" spc="-11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589005" indent="139471" defTabSz="829909" latinLnBrk="1">
              <a:lnSpc>
                <a:spcPct val="126600"/>
              </a:lnSpc>
              <a:spcBef>
                <a:spcPts val="82"/>
              </a:spcBef>
            </a:pPr>
            <a:endParaRPr lang="en-US" altLang="ko-KR" spc="-11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589005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z="2400" b="1" spc="-268" dirty="0" smtClean="0">
                <a:solidFill>
                  <a:prstClr val="black"/>
                </a:solidFill>
                <a:latin typeface="+mn-ea"/>
                <a:cs typeface="SimSun"/>
              </a:rPr>
              <a:t>①</a:t>
            </a:r>
            <a:r>
              <a:rPr lang="ko-KR" altLang="en-US" sz="2400" b="1" spc="-259" dirty="0" smtClean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z="2400" b="1" spc="-191" dirty="0" err="1" smtClean="0">
                <a:solidFill>
                  <a:prstClr val="black"/>
                </a:solidFill>
                <a:latin typeface="+mn-ea"/>
                <a:cs typeface="Book Antiqua"/>
              </a:rPr>
              <a:t>mkdir</a:t>
            </a:r>
            <a:endParaRPr lang="ko-KR" altLang="en-US" sz="2400" b="1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-68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68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68" dirty="0" err="1">
                <a:solidFill>
                  <a:prstClr val="black"/>
                </a:solidFill>
                <a:latin typeface="+mn-ea"/>
                <a:cs typeface="Book Antiqua"/>
              </a:rPr>
              <a:t>mkdir</a:t>
            </a:r>
            <a:r>
              <a:rPr lang="en-US" altLang="ko-KR" spc="-68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77" dirty="0" err="1">
                <a:solidFill>
                  <a:prstClr val="black"/>
                </a:solidFill>
                <a:latin typeface="+mn-ea"/>
                <a:cs typeface="Book Antiqua"/>
              </a:rPr>
              <a:t>dirname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]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새로운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 err="1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만듬</a:t>
            </a:r>
            <a:endParaRPr lang="en-US" altLang="ko-KR" spc="-82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z="2400" b="1" spc="-268" dirty="0">
                <a:solidFill>
                  <a:prstClr val="black"/>
                </a:solidFill>
                <a:latin typeface="+mn-ea"/>
                <a:cs typeface="SimSun"/>
              </a:rPr>
              <a:t>②</a:t>
            </a:r>
            <a:r>
              <a:rPr lang="ko-KR" altLang="en-US" sz="2400" b="1" spc="-259" dirty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z="2400" b="1" spc="-177" dirty="0" err="1">
                <a:solidFill>
                  <a:prstClr val="black"/>
                </a:solidFill>
                <a:latin typeface="+mn-ea"/>
                <a:cs typeface="Book Antiqua"/>
              </a:rPr>
              <a:t>rmdir</a:t>
            </a:r>
            <a:endParaRPr lang="ko-KR" altLang="en-US" sz="2400" b="1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-59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59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59" dirty="0" err="1">
                <a:solidFill>
                  <a:prstClr val="black"/>
                </a:solidFill>
                <a:latin typeface="+mn-ea"/>
                <a:cs typeface="Book Antiqua"/>
              </a:rPr>
              <a:t>rmdir</a:t>
            </a:r>
            <a:r>
              <a:rPr lang="en-US" altLang="ko-KR" spc="-59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77" dirty="0" err="1">
                <a:solidFill>
                  <a:prstClr val="black"/>
                </a:solidFill>
                <a:latin typeface="+mn-ea"/>
                <a:cs typeface="Book Antiqua"/>
              </a:rPr>
              <a:t>dirname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]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지움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단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디렉토리에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파일이 </a:t>
            </a:r>
            <a:r>
              <a:rPr lang="ko-KR" altLang="en-US" spc="-10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있으면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지울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ko-KR" altLang="en-US" spc="-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없음</a:t>
            </a:r>
            <a:endParaRPr lang="en-US" altLang="ko-KR" spc="-86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304"/>
              </a:spcBef>
            </a:pPr>
            <a:r>
              <a:rPr lang="ko-KR" altLang="en-US" spc="145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디렉토리에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파일이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경우데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모든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및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해당 </a:t>
            </a:r>
            <a:r>
              <a:rPr lang="ko-KR" altLang="en-US" spc="-109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디렉토리를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지우기 위하여 </a:t>
            </a:r>
            <a:r>
              <a:rPr lang="en-US" altLang="ko-KR" spc="-191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-191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명령어를 응용하여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 </a:t>
            </a:r>
            <a:endParaRPr lang="en-US" altLang="ko-KR" spc="-86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304"/>
              </a:spcBef>
            </a:pPr>
            <a:r>
              <a:rPr lang="en-US" altLang="ko-KR" spc="-86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03" dirty="0" smtClean="0">
                <a:solidFill>
                  <a:prstClr val="black"/>
                </a:solidFill>
                <a:latin typeface="+mn-ea"/>
                <a:cs typeface="Book Antiqua"/>
              </a:rPr>
              <a:t>(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예</a:t>
            </a:r>
            <a:r>
              <a:rPr lang="en-US" altLang="ko-KR" spc="-103" dirty="0">
                <a:solidFill>
                  <a:prstClr val="black"/>
                </a:solidFill>
                <a:latin typeface="+mn-ea"/>
                <a:cs typeface="Book Antiqua"/>
              </a:rPr>
              <a:t>:  </a:t>
            </a:r>
            <a:r>
              <a:rPr lang="en-US" altLang="ko-KR" spc="-136" dirty="0" err="1">
                <a:solidFill>
                  <a:prstClr val="black"/>
                </a:solidFill>
                <a:latin typeface="+mn-ea"/>
                <a:cs typeface="Book Antiqua"/>
              </a:rPr>
              <a:t>abc</a:t>
            </a:r>
            <a:r>
              <a:rPr lang="ko-KR" altLang="en-US" spc="-136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및 </a:t>
            </a:r>
            <a:r>
              <a:rPr lang="ko-KR" altLang="en-US" spc="-103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디렉토리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하단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파일까지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지우기 위하여 </a:t>
            </a:r>
            <a:r>
              <a:rPr lang="en-US" altLang="ko-KR" spc="-191" dirty="0" err="1">
                <a:solidFill>
                  <a:prstClr val="black"/>
                </a:solidFill>
                <a:latin typeface="+mn-ea"/>
                <a:cs typeface="Book Antiqua"/>
              </a:rPr>
              <a:t>rm</a:t>
            </a:r>
            <a:r>
              <a:rPr lang="en-US" altLang="ko-KR" spc="-191" dirty="0">
                <a:solidFill>
                  <a:prstClr val="black"/>
                </a:solidFill>
                <a:latin typeface="+mn-ea"/>
                <a:cs typeface="Book Antiqua"/>
              </a:rPr>
              <a:t>  </a:t>
            </a:r>
            <a:r>
              <a:rPr lang="en-US" altLang="ko-KR" spc="14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14" dirty="0" err="1">
                <a:solidFill>
                  <a:prstClr val="black"/>
                </a:solidFill>
                <a:latin typeface="+mn-ea"/>
                <a:cs typeface="Book Antiqua"/>
              </a:rPr>
              <a:t>rf</a:t>
            </a:r>
            <a:r>
              <a:rPr lang="en-US" altLang="ko-KR" spc="14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145" dirty="0" err="1">
                <a:solidFill>
                  <a:prstClr val="black"/>
                </a:solidFill>
                <a:latin typeface="+mn-ea"/>
                <a:cs typeface="Book Antiqua"/>
              </a:rPr>
              <a:t>abc</a:t>
            </a:r>
            <a:r>
              <a:rPr lang="ko-KR" altLang="en-US" spc="-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를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</a:t>
            </a:r>
            <a:r>
              <a:rPr lang="en-US" altLang="ko-KR" spc="-113" dirty="0">
                <a:solidFill>
                  <a:prstClr val="black"/>
                </a:solidFill>
                <a:latin typeface="+mn-ea"/>
                <a:cs typeface="Book Antiqua"/>
              </a:rPr>
              <a:t>)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84190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5045" y="284354"/>
            <a:ext cx="11661912" cy="4440511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97277" indent="-28575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r>
              <a:rPr lang="ko-KR" altLang="en-US" sz="2800" b="1" spc="86" dirty="0">
                <a:solidFill>
                  <a:prstClr val="black"/>
                </a:solidFill>
                <a:latin typeface="+mn-ea"/>
                <a:cs typeface="나눔명조"/>
              </a:rPr>
              <a:t>파일의 </a:t>
            </a:r>
            <a:r>
              <a:rPr lang="ko-KR" altLang="en-US" sz="2800" b="1" spc="86" dirty="0" err="1">
                <a:solidFill>
                  <a:prstClr val="black"/>
                </a:solidFill>
                <a:latin typeface="+mn-ea"/>
                <a:cs typeface="나눔명조"/>
              </a:rPr>
              <a:t>문자수</a:t>
            </a:r>
            <a:r>
              <a:rPr lang="ko-KR" altLang="en-US" sz="2800" b="1" spc="531" dirty="0">
                <a:solidFill>
                  <a:prstClr val="black"/>
                </a:solidFill>
                <a:latin typeface="+mn-ea"/>
                <a:cs typeface="나눔명조"/>
              </a:rPr>
              <a:t> </a:t>
            </a:r>
            <a:r>
              <a:rPr lang="ko-KR" altLang="en-US" sz="2800" b="1" spc="86" dirty="0" smtClean="0">
                <a:solidFill>
                  <a:prstClr val="black"/>
                </a:solidFill>
                <a:latin typeface="+mn-ea"/>
                <a:cs typeface="나눔명조"/>
              </a:rPr>
              <a:t>세기</a:t>
            </a:r>
            <a:endParaRPr lang="en-US" altLang="ko-KR" sz="2800" b="1" spc="86" dirty="0" smtClean="0">
              <a:solidFill>
                <a:prstClr val="black"/>
              </a:solidFill>
              <a:latin typeface="+mn-ea"/>
              <a:cs typeface="나눔명조"/>
            </a:endParaRPr>
          </a:p>
          <a:p>
            <a:pPr marL="297277" indent="-285750" defTabSz="829909" latinLnBrk="1">
              <a:spcBef>
                <a:spcPts val="626"/>
              </a:spcBef>
              <a:buFont typeface="Arial" panose="020B0604020202020204" pitchFamily="34" charset="0"/>
              <a:buChar char="•"/>
            </a:pPr>
            <a:endParaRPr lang="ko-KR" altLang="en-US" sz="2800" b="1" dirty="0">
              <a:solidFill>
                <a:prstClr val="black"/>
              </a:solidFill>
              <a:latin typeface="+mn-ea"/>
              <a:cs typeface="나눔명조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파일의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글자 수를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세는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명령어로 </a:t>
            </a:r>
            <a:r>
              <a:rPr lang="en-US" altLang="ko-KR" spc="-168" dirty="0" err="1">
                <a:solidFill>
                  <a:prstClr val="black"/>
                </a:solidFill>
                <a:latin typeface="+mn-ea"/>
                <a:cs typeface="Book Antiqua"/>
              </a:rPr>
              <a:t>wc</a:t>
            </a:r>
            <a:r>
              <a:rPr lang="ko-KR" altLang="en-US" spc="-168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가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있는데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,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일반적으로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파일의 크기를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글자 수로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알고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싶을 </a:t>
            </a:r>
            <a:r>
              <a:rPr lang="ko-KR" altLang="en-US" spc="-50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때</a:t>
            </a: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나</a:t>
            </a:r>
            <a:r>
              <a:rPr lang="en-US" altLang="ko-KR" spc="-95" dirty="0" smtClean="0">
                <a:solidFill>
                  <a:prstClr val="black"/>
                </a:solidFill>
                <a:latin typeface="+mn-ea"/>
                <a:cs typeface="Book Antiqua"/>
              </a:rPr>
              <a:t>,</a:t>
            </a: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en-US" altLang="ko-KR" spc="-95" dirty="0" smtClean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50" dirty="0" err="1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쉘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프로그래밍에서 </a:t>
            </a:r>
            <a:r>
              <a:rPr lang="ko-KR" altLang="en-US" spc="2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응용하여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많이 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사용된다</a:t>
            </a:r>
            <a:r>
              <a:rPr lang="en-US" altLang="ko-KR" spc="-113" dirty="0">
                <a:solidFill>
                  <a:prstClr val="black"/>
                </a:solidFill>
                <a:latin typeface="+mn-ea"/>
                <a:cs typeface="Book Antiqua"/>
              </a:rPr>
              <a:t>. </a:t>
            </a:r>
            <a:endParaRPr lang="en-US" altLang="ko-KR" spc="-113" dirty="0" smtClean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endParaRPr lang="en-US" altLang="ko-KR" spc="-113" dirty="0">
              <a:solidFill>
                <a:prstClr val="black"/>
              </a:solidFill>
              <a:latin typeface="+mn-ea"/>
              <a:cs typeface="SimSun"/>
            </a:endParaRPr>
          </a:p>
          <a:p>
            <a:pPr marL="11527" marR="4611" indent="139471" defTabSz="829909" latinLnBrk="1">
              <a:lnSpc>
                <a:spcPct val="126600"/>
              </a:lnSpc>
              <a:spcBef>
                <a:spcPts val="82"/>
              </a:spcBef>
            </a:pPr>
            <a:r>
              <a:rPr lang="ko-KR" altLang="en-US" sz="2400" b="1" spc="-268" dirty="0" smtClean="0">
                <a:latin typeface="+mn-ea"/>
                <a:cs typeface="SimSun"/>
              </a:rPr>
              <a:t>①</a:t>
            </a:r>
            <a:r>
              <a:rPr lang="ko-KR" altLang="en-US" sz="2400" b="1" spc="-259" dirty="0" smtClean="0">
                <a:latin typeface="+mn-ea"/>
                <a:cs typeface="SimSun"/>
              </a:rPr>
              <a:t> </a:t>
            </a:r>
            <a:r>
              <a:rPr lang="en-US" altLang="ko-KR" sz="2400" b="1" spc="-204" dirty="0" err="1">
                <a:latin typeface="+mn-ea"/>
                <a:cs typeface="Book Antiqua"/>
              </a:rPr>
              <a:t>wc</a:t>
            </a:r>
            <a:endParaRPr lang="ko-KR" altLang="en-US" sz="2400" b="1" dirty="0"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145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4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내부의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글자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 및 줄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수를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endParaRPr lang="en-US" altLang="ko-KR" spc="-95" dirty="0" smtClean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-14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14" dirty="0">
                <a:solidFill>
                  <a:prstClr val="black"/>
                </a:solidFill>
                <a:latin typeface="+mn-ea"/>
                <a:cs typeface="Book Antiqua"/>
              </a:rPr>
              <a:t>[</a:t>
            </a:r>
            <a:r>
              <a:rPr lang="en-US" altLang="ko-KR" spc="-14" dirty="0" err="1">
                <a:solidFill>
                  <a:prstClr val="black"/>
                </a:solidFill>
                <a:latin typeface="+mn-ea"/>
                <a:cs typeface="Book Antiqua"/>
              </a:rPr>
              <a:t>wc</a:t>
            </a:r>
            <a:r>
              <a:rPr lang="en-US" altLang="ko-KR" spc="-14" dirty="0">
                <a:solidFill>
                  <a:prstClr val="black"/>
                </a:solidFill>
                <a:latin typeface="+mn-ea"/>
                <a:cs typeface="Book Antiqua"/>
              </a:rPr>
              <a:t>]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출력되는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순서는 파일의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줄 </a:t>
            </a:r>
            <a:r>
              <a:rPr lang="ko-KR" altLang="en-US" spc="-154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en-US" altLang="ko-KR" spc="-154" dirty="0">
                <a:solidFill>
                  <a:prstClr val="black"/>
                </a:solidFill>
                <a:latin typeface="+mn-ea"/>
                <a:cs typeface="Book Antiqua"/>
              </a:rPr>
              <a:t>[newline],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단어 </a:t>
            </a:r>
            <a:r>
              <a:rPr lang="ko-KR" altLang="en-US" spc="-16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en-US" altLang="ko-KR" spc="-163" dirty="0">
                <a:solidFill>
                  <a:prstClr val="black"/>
                </a:solidFill>
                <a:latin typeface="+mn-ea"/>
                <a:cs typeface="Book Antiqua"/>
              </a:rPr>
              <a:t>[word],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글자 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수</a:t>
            </a:r>
            <a:r>
              <a:rPr lang="en-US" altLang="ko-KR" spc="-136" dirty="0">
                <a:solidFill>
                  <a:prstClr val="black"/>
                </a:solidFill>
                <a:latin typeface="+mn-ea"/>
                <a:cs typeface="Book Antiqua"/>
              </a:rPr>
              <a:t>[byte]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로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</p:txBody>
      </p:sp>
    </p:spTree>
    <p:extLst>
      <p:ext uri="{BB962C8B-B14F-4D97-AF65-F5344CB8AC3E}">
        <p14:creationId xmlns:p14="http://schemas.microsoft.com/office/powerpoint/2010/main" val="3544266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609" y="298174"/>
            <a:ext cx="3163841" cy="62855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95530" y="477078"/>
            <a:ext cx="75338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+mn-ea"/>
              </a:rPr>
              <a:t>!270 </a:t>
            </a:r>
            <a:r>
              <a:rPr lang="ko-KR" altLang="en-US" sz="2400" dirty="0" smtClean="0">
                <a:latin typeface="+mn-ea"/>
              </a:rPr>
              <a:t>명령어를 통해 </a:t>
            </a:r>
            <a:r>
              <a:rPr lang="en-US" altLang="ko-KR" sz="2400" dirty="0" smtClean="0">
                <a:latin typeface="+mn-ea"/>
              </a:rPr>
              <a:t>.</a:t>
            </a:r>
            <a:r>
              <a:rPr lang="en-US" altLang="ko-KR" sz="2400" dirty="0" err="1" smtClean="0">
                <a:latin typeface="+mn-ea"/>
              </a:rPr>
              <a:t>bash_history</a:t>
            </a:r>
            <a:r>
              <a:rPr lang="ko-KR" altLang="en-US" sz="2400" dirty="0" smtClean="0">
                <a:latin typeface="+mn-ea"/>
              </a:rPr>
              <a:t> 중 </a:t>
            </a:r>
            <a:r>
              <a:rPr lang="en-US" altLang="ko-KR" sz="2400" dirty="0" smtClean="0">
                <a:latin typeface="+mn-ea"/>
              </a:rPr>
              <a:t>270</a:t>
            </a:r>
            <a:r>
              <a:rPr lang="ko-KR" altLang="en-US" sz="2400" dirty="0" smtClean="0">
                <a:latin typeface="+mn-ea"/>
              </a:rPr>
              <a:t>라인의 명령을 재실행 해보았다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err="1" smtClean="0">
                <a:latin typeface="+mn-ea"/>
              </a:rPr>
              <a:t>wc</a:t>
            </a:r>
            <a:r>
              <a:rPr lang="ko-KR" altLang="en-US" sz="2400" dirty="0" smtClean="0">
                <a:latin typeface="+mn-ea"/>
              </a:rPr>
              <a:t>를 통해 </a:t>
            </a:r>
            <a:r>
              <a:rPr lang="en-US" altLang="ko-KR" sz="2400" dirty="0" smtClean="0">
                <a:latin typeface="+mn-ea"/>
              </a:rPr>
              <a:t>dir1 </a:t>
            </a:r>
            <a:r>
              <a:rPr lang="ko-KR" altLang="en-US" sz="2400" dirty="0" smtClean="0">
                <a:latin typeface="+mn-ea"/>
              </a:rPr>
              <a:t>파일의 내부 글자수 및 줄 수를 확인 해보았다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err="1" smtClean="0">
                <a:latin typeface="+mn-ea"/>
              </a:rPr>
              <a:t>wc</a:t>
            </a:r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.</a:t>
            </a:r>
            <a:r>
              <a:rPr lang="en-US" altLang="ko-KR" sz="2400" dirty="0" err="1" smtClean="0">
                <a:latin typeface="+mn-ea"/>
              </a:rPr>
              <a:t>bash_history</a:t>
            </a:r>
            <a:r>
              <a:rPr lang="ko-KR" altLang="en-US" sz="2400" dirty="0" smtClean="0">
                <a:latin typeface="+mn-ea"/>
              </a:rPr>
              <a:t>를 통해 </a:t>
            </a:r>
            <a:r>
              <a:rPr lang="en-US" altLang="ko-KR" sz="2400" dirty="0" smtClean="0">
                <a:latin typeface="+mn-ea"/>
              </a:rPr>
              <a:t>.bash</a:t>
            </a:r>
            <a:r>
              <a:rPr lang="ko-KR" altLang="en-US" sz="2400" dirty="0" smtClean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history</a:t>
            </a:r>
            <a:r>
              <a:rPr lang="ko-KR" altLang="en-US" sz="2400" dirty="0" smtClean="0">
                <a:latin typeface="+mn-ea"/>
              </a:rPr>
              <a:t>의 내부 글자수 및 줄 수를 확인 해 보았다</a:t>
            </a:r>
            <a:r>
              <a:rPr lang="en-US" altLang="ko-KR" sz="2400" dirty="0" smtClean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7130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98" y="516834"/>
            <a:ext cx="4764577" cy="58839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64695" y="1407611"/>
            <a:ext cx="586408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Application Layer (</a:t>
            </a:r>
            <a:r>
              <a:rPr lang="ko-KR" altLang="en-US" sz="2400" dirty="0">
                <a:latin typeface="+mn-ea"/>
              </a:rPr>
              <a:t>응용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Presentation Layer (</a:t>
            </a:r>
            <a:r>
              <a:rPr lang="ko-KR" altLang="en-US" sz="2400" dirty="0">
                <a:latin typeface="+mn-ea"/>
              </a:rPr>
              <a:t>표현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Session Layer (</a:t>
            </a:r>
            <a:r>
              <a:rPr lang="ko-KR" altLang="en-US" sz="2400" dirty="0">
                <a:latin typeface="+mn-ea"/>
              </a:rPr>
              <a:t>세션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Transport Layer (</a:t>
            </a:r>
            <a:r>
              <a:rPr lang="ko-KR" altLang="en-US" sz="2400" dirty="0">
                <a:latin typeface="+mn-ea"/>
              </a:rPr>
              <a:t>전송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Network Layer (</a:t>
            </a:r>
            <a:r>
              <a:rPr lang="ko-KR" altLang="en-US" sz="2400" dirty="0">
                <a:latin typeface="+mn-ea"/>
              </a:rPr>
              <a:t>네트워크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Data Link Layer (</a:t>
            </a:r>
            <a:r>
              <a:rPr lang="ko-KR" altLang="en-US" sz="2400" dirty="0">
                <a:latin typeface="+mn-ea"/>
              </a:rPr>
              <a:t>데이터 링크 계층</a:t>
            </a:r>
            <a:r>
              <a:rPr lang="en-US" altLang="ko-KR" sz="2400" dirty="0" smtClean="0">
                <a:latin typeface="+mn-ea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+mn-ea"/>
              </a:rPr>
              <a:t>Physical Layer (</a:t>
            </a:r>
            <a:r>
              <a:rPr lang="ko-KR" altLang="en-US" sz="2400" dirty="0">
                <a:latin typeface="+mn-ea"/>
              </a:rPr>
              <a:t>물리 계층</a:t>
            </a:r>
            <a:r>
              <a:rPr lang="en-US" altLang="ko-KR" sz="2400" dirty="0">
                <a:latin typeface="+mn-ea"/>
              </a:rPr>
              <a:t>)</a:t>
            </a:r>
          </a:p>
          <a:p>
            <a:endParaRPr lang="en-US" altLang="ko-KR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764695" y="516834"/>
            <a:ext cx="55062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rgbClr val="FF0000"/>
                </a:solidFill>
                <a:latin typeface="+mn-ea"/>
              </a:rPr>
              <a:t>* </a:t>
            </a:r>
            <a:r>
              <a:rPr lang="ko-KR" altLang="en-US" sz="2400" b="1" dirty="0" smtClean="0">
                <a:solidFill>
                  <a:srgbClr val="FF0000"/>
                </a:solidFill>
                <a:latin typeface="+mn-ea"/>
              </a:rPr>
              <a:t>반드시 외우고 숙지해 둘 것 </a:t>
            </a:r>
            <a:r>
              <a:rPr lang="en-US" altLang="ko-KR" sz="2400" b="1" dirty="0">
                <a:solidFill>
                  <a:srgbClr val="FF0000"/>
                </a:solidFill>
                <a:latin typeface="+mn-ea"/>
              </a:rPr>
              <a:t>*</a:t>
            </a:r>
            <a:endParaRPr lang="ko-KR" altLang="en-US" sz="2400" b="1" dirty="0">
              <a:solidFill>
                <a:srgbClr val="FF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81095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11" y="365760"/>
            <a:ext cx="8433590" cy="59588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62101" y="365760"/>
            <a:ext cx="324612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b="1" dirty="0">
                <a:latin typeface="+mj-ea"/>
                <a:ea typeface="+mj-ea"/>
              </a:rPr>
              <a:t>1. </a:t>
            </a:r>
            <a:r>
              <a:rPr lang="ko-KR" altLang="en-US" b="1" dirty="0">
                <a:latin typeface="+mj-ea"/>
                <a:ea typeface="+mj-ea"/>
              </a:rPr>
              <a:t>파일과 </a:t>
            </a:r>
            <a:r>
              <a:rPr lang="ko-KR" altLang="en-US" b="1" dirty="0" err="1">
                <a:latin typeface="+mj-ea"/>
                <a:ea typeface="+mj-ea"/>
              </a:rPr>
              <a:t>디렉토리</a:t>
            </a:r>
            <a:r>
              <a:rPr lang="ko-KR" altLang="en-US" b="1" dirty="0">
                <a:latin typeface="+mj-ea"/>
                <a:ea typeface="+mj-ea"/>
              </a:rPr>
              <a:t> 다루기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1) </a:t>
            </a:r>
            <a:r>
              <a:rPr lang="ko-KR" altLang="en-US" dirty="0" err="1" smtClean="0">
                <a:latin typeface="+mj-ea"/>
                <a:ea typeface="+mj-ea"/>
              </a:rPr>
              <a:t>디렉토리</a:t>
            </a:r>
            <a:r>
              <a:rPr lang="en-US" altLang="ko-KR" dirty="0">
                <a:latin typeface="+mj-ea"/>
                <a:ea typeface="+mj-ea"/>
              </a:rPr>
              <a:t>, </a:t>
            </a:r>
            <a:r>
              <a:rPr lang="ko-KR" altLang="en-US" dirty="0">
                <a:latin typeface="+mj-ea"/>
                <a:ea typeface="+mj-ea"/>
              </a:rPr>
              <a:t>절대</a:t>
            </a:r>
            <a:r>
              <a:rPr lang="en-US" altLang="ko-KR" dirty="0">
                <a:latin typeface="+mj-ea"/>
                <a:ea typeface="+mj-ea"/>
              </a:rPr>
              <a:t>/ </a:t>
            </a:r>
            <a:r>
              <a:rPr lang="ko-KR" altLang="en-US" dirty="0">
                <a:latin typeface="+mj-ea"/>
                <a:ea typeface="+mj-ea"/>
              </a:rPr>
              <a:t>상대 경로에 대하여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2) </a:t>
            </a:r>
            <a:r>
              <a:rPr lang="ko-KR" altLang="en-US" dirty="0" smtClean="0">
                <a:latin typeface="+mj-ea"/>
                <a:ea typeface="+mj-ea"/>
              </a:rPr>
              <a:t>파일 </a:t>
            </a:r>
            <a:r>
              <a:rPr lang="ko-KR" altLang="en-US" dirty="0">
                <a:latin typeface="+mj-ea"/>
                <a:ea typeface="+mj-ea"/>
              </a:rPr>
              <a:t>탐색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1438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763000" y="396240"/>
            <a:ext cx="3108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3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파일내용 보기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340" y="396240"/>
            <a:ext cx="8324740" cy="596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28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69680" y="435522"/>
            <a:ext cx="300228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4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파일 다루기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14" y="322403"/>
            <a:ext cx="8443846" cy="622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003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61120" y="314310"/>
            <a:ext cx="2819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5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>
                <a:latin typeface="+mj-ea"/>
                <a:ea typeface="+mj-ea"/>
              </a:rPr>
              <a:t>명령어 </a:t>
            </a:r>
            <a:r>
              <a:rPr lang="ko-KR" altLang="en-US" dirty="0" err="1">
                <a:latin typeface="+mj-ea"/>
                <a:ea typeface="+mj-ea"/>
              </a:rPr>
              <a:t>히스토리</a:t>
            </a:r>
            <a:r>
              <a:rPr lang="ko-KR" altLang="en-US" dirty="0">
                <a:latin typeface="+mj-ea"/>
                <a:ea typeface="+mj-ea"/>
              </a:rPr>
              <a:t>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6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 err="1">
                <a:latin typeface="+mj-ea"/>
                <a:ea typeface="+mj-ea"/>
              </a:rPr>
              <a:t>디렉토리</a:t>
            </a:r>
            <a:r>
              <a:rPr lang="ko-KR" altLang="en-US" dirty="0">
                <a:latin typeface="+mj-ea"/>
                <a:ea typeface="+mj-ea"/>
              </a:rPr>
              <a:t> 관리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63" y="314310"/>
            <a:ext cx="8479757" cy="6235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5477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098280" y="375562"/>
            <a:ext cx="2819400" cy="4108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6</a:t>
            </a:r>
            <a:r>
              <a:rPr lang="en-US" altLang="ko-KR" dirty="0">
                <a:latin typeface="+mj-ea"/>
                <a:ea typeface="+mj-ea"/>
              </a:rPr>
              <a:t>)</a:t>
            </a:r>
            <a:r>
              <a:rPr lang="ko-KR" altLang="en-US" dirty="0" err="1">
                <a:latin typeface="+mj-ea"/>
                <a:ea typeface="+mj-ea"/>
              </a:rPr>
              <a:t>디렉토리</a:t>
            </a:r>
            <a:r>
              <a:rPr lang="ko-KR" altLang="en-US" dirty="0">
                <a:latin typeface="+mj-ea"/>
                <a:ea typeface="+mj-ea"/>
              </a:rPr>
              <a:t> 관리 주요명령어를 나열하고 자주 사용하는 옵션을 설명하라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ko-KR" altLang="en-US" dirty="0">
                <a:latin typeface="+mj-ea"/>
                <a:ea typeface="+mj-ea"/>
              </a:rPr>
              <a:t> 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ko-KR" dirty="0" smtClean="0">
                <a:latin typeface="+mj-ea"/>
                <a:ea typeface="+mj-ea"/>
              </a:rPr>
              <a:t>7</a:t>
            </a:r>
            <a:r>
              <a:rPr lang="en-US" altLang="ko-KR" dirty="0">
                <a:latin typeface="+mj-ea"/>
                <a:ea typeface="+mj-ea"/>
              </a:rPr>
              <a:t>) </a:t>
            </a:r>
            <a:r>
              <a:rPr lang="ko-KR" altLang="en-US" dirty="0">
                <a:latin typeface="+mj-ea"/>
                <a:ea typeface="+mj-ea"/>
              </a:rPr>
              <a:t>파일의 </a:t>
            </a:r>
            <a:r>
              <a:rPr lang="ko-KR" altLang="en-US" dirty="0" err="1">
                <a:latin typeface="+mj-ea"/>
                <a:ea typeface="+mj-ea"/>
              </a:rPr>
              <a:t>문자수</a:t>
            </a:r>
            <a:r>
              <a:rPr lang="ko-KR" altLang="en-US" dirty="0">
                <a:latin typeface="+mj-ea"/>
                <a:ea typeface="+mj-ea"/>
              </a:rPr>
              <a:t> 세기 주요명령어를 나열하고 자주 사용하는 옵션을 설명하라</a:t>
            </a:r>
            <a:endParaRPr lang="en-US" altLang="ko-KR" dirty="0">
              <a:latin typeface="+mj-ea"/>
              <a:ea typeface="+mj-ea"/>
            </a:endParaRPr>
          </a:p>
          <a:p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01" y="363041"/>
            <a:ext cx="4580939" cy="618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878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81330" y="609600"/>
            <a:ext cx="2057400" cy="1040296"/>
          </a:xfrm>
        </p:spPr>
        <p:txBody>
          <a:bodyPr/>
          <a:lstStyle/>
          <a:p>
            <a:pPr algn="ctr"/>
            <a:r>
              <a:rPr lang="en-US" altLang="ko-KR" dirty="0" smtClean="0"/>
              <a:t>CRUD</a:t>
            </a: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5861" y="1888435"/>
            <a:ext cx="250466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/>
              <a:t>사용자</a:t>
            </a: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/>
              <a:t>그룹</a:t>
            </a: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/>
              <a:t>파일</a:t>
            </a: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err="1" smtClean="0"/>
              <a:t>디렉토리</a:t>
            </a:r>
            <a:endParaRPr lang="ko-KR" alt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3578087" y="1888435"/>
            <a:ext cx="26835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 err="1">
                <a:latin typeface="+mn-ea"/>
              </a:rPr>
              <a:t>a</a:t>
            </a:r>
            <a:r>
              <a:rPr lang="en-US" altLang="ko-KR" sz="3200" dirty="0" err="1" smtClean="0">
                <a:latin typeface="+mn-ea"/>
              </a:rPr>
              <a:t>dduser</a:t>
            </a:r>
            <a:endParaRPr lang="en-US" altLang="ko-KR" sz="3200" dirty="0" smtClean="0">
              <a:latin typeface="+mn-ea"/>
            </a:endParaRPr>
          </a:p>
          <a:p>
            <a:pPr algn="ctr"/>
            <a:endParaRPr lang="en-US" altLang="ko-KR" sz="3200" dirty="0">
              <a:latin typeface="+mn-ea"/>
            </a:endParaRPr>
          </a:p>
          <a:p>
            <a:pPr algn="ctr"/>
            <a:r>
              <a:rPr lang="en-US" altLang="ko-KR" sz="3200" dirty="0" err="1" smtClean="0">
                <a:latin typeface="+mn-ea"/>
              </a:rPr>
              <a:t>addgroup</a:t>
            </a:r>
            <a:endParaRPr lang="ko-KR" altLang="en-US" sz="3200" dirty="0">
              <a:latin typeface="+mn-ea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6738730" y="1888435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6738728" y="3795303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4263884" y="3735668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4263884" y="4811639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6738729" y="4811639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6738730" y="2862470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8408503" y="1888435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10078276" y="1888435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8408502" y="2841869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10078274" y="2841869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8408501" y="3795303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/>
          <p:cNvSpPr/>
          <p:nvPr/>
        </p:nvSpPr>
        <p:spPr>
          <a:xfrm>
            <a:off x="10078273" y="3795303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8408500" y="4738437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/>
          <p:cNvSpPr/>
          <p:nvPr/>
        </p:nvSpPr>
        <p:spPr>
          <a:xfrm>
            <a:off x="10078271" y="4748737"/>
            <a:ext cx="1192695" cy="6162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3578087" y="1391478"/>
            <a:ext cx="26835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solidFill>
                  <a:schemeClr val="accent2"/>
                </a:solidFill>
                <a:latin typeface="+mn-ea"/>
              </a:rPr>
              <a:t>(create)</a:t>
            </a:r>
            <a:endParaRPr lang="ko-KR" altLang="en-US" sz="2000" dirty="0">
              <a:solidFill>
                <a:schemeClr val="accent2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09979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13" y="357809"/>
            <a:ext cx="6551456" cy="606793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74835" y="556591"/>
            <a:ext cx="431358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latin typeface="+mn-ea"/>
              </a:rPr>
              <a:t>F12  -  Network  -  F5</a:t>
            </a:r>
            <a:r>
              <a:rPr lang="ko-KR" altLang="en-US" sz="2000" dirty="0" smtClean="0">
                <a:latin typeface="+mn-ea"/>
              </a:rPr>
              <a:t>를 </a:t>
            </a:r>
            <a:endParaRPr lang="en-US" altLang="ko-KR" sz="20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smtClean="0">
                <a:latin typeface="+mn-ea"/>
              </a:rPr>
              <a:t>서버에 요청해서 받은 리소스 파일 들 </a:t>
            </a:r>
            <a:r>
              <a:rPr lang="en-US" altLang="ko-KR" sz="2000" dirty="0" smtClean="0">
                <a:latin typeface="+mn-ea"/>
              </a:rPr>
              <a:t>Headers</a:t>
            </a:r>
            <a:r>
              <a:rPr lang="ko-KR" altLang="en-US" sz="2000" dirty="0">
                <a:latin typeface="+mn-ea"/>
              </a:rPr>
              <a:t>를 </a:t>
            </a:r>
            <a:r>
              <a:rPr lang="ko-KR" altLang="en-US" sz="2000" dirty="0" smtClean="0">
                <a:latin typeface="+mn-ea"/>
              </a:rPr>
              <a:t>확인</a:t>
            </a:r>
            <a:endParaRPr lang="en-US" altLang="ko-KR" sz="2000" dirty="0" smtClean="0">
              <a:latin typeface="+mn-ea"/>
            </a:endParaRPr>
          </a:p>
          <a:p>
            <a:endParaRPr lang="en-US" altLang="ko-KR" sz="2000" dirty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000" dirty="0" err="1" smtClean="0">
                <a:latin typeface="+mn-ea"/>
              </a:rPr>
              <a:t>리눅스</a:t>
            </a:r>
            <a:r>
              <a:rPr lang="ko-KR" altLang="en-US" sz="2000" dirty="0" smtClean="0">
                <a:latin typeface="+mn-ea"/>
              </a:rPr>
              <a:t> 에서는 모든 것을 파일로 본다</a:t>
            </a:r>
            <a:r>
              <a:rPr lang="en-US" altLang="ko-KR" sz="2000" dirty="0" smtClean="0">
                <a:latin typeface="+mn-ea"/>
              </a:rPr>
              <a:t>.</a:t>
            </a:r>
          </a:p>
          <a:p>
            <a:endParaRPr lang="en-US" altLang="ko-KR" sz="2000" dirty="0" smtClean="0">
              <a:latin typeface="+mn-ea"/>
            </a:endParaRPr>
          </a:p>
          <a:p>
            <a:r>
              <a:rPr lang="en-US" altLang="ko-KR" sz="2000" dirty="0" smtClean="0">
                <a:latin typeface="+mn-ea"/>
              </a:rPr>
              <a:t>Ex ) </a:t>
            </a:r>
            <a:r>
              <a:rPr lang="ko-KR" altLang="en-US" sz="2000" dirty="0" smtClean="0">
                <a:latin typeface="+mn-ea"/>
              </a:rPr>
              <a:t>리소스</a:t>
            </a:r>
            <a:r>
              <a:rPr lang="en-US" altLang="ko-KR" sz="2000" dirty="0" smtClean="0">
                <a:latin typeface="+mn-ea"/>
              </a:rPr>
              <a:t>, </a:t>
            </a:r>
            <a:r>
              <a:rPr lang="ko-KR" altLang="en-US" sz="2000" dirty="0" smtClean="0">
                <a:latin typeface="+mn-ea"/>
              </a:rPr>
              <a:t>네트워크 상 요청에 대한 응답들도 다 파일로 본다</a:t>
            </a:r>
            <a:r>
              <a:rPr lang="en-US" altLang="ko-KR" sz="2000" dirty="0" smtClean="0">
                <a:latin typeface="+mn-ea"/>
              </a:rPr>
              <a:t>.</a:t>
            </a:r>
            <a:endParaRPr lang="en-US" altLang="ko-KR" sz="2000" dirty="0">
              <a:latin typeface="+mn-ea"/>
            </a:endParaRPr>
          </a:p>
          <a:p>
            <a:endParaRPr lang="ko-KR" altLang="en-US" sz="2000" dirty="0">
              <a:latin typeface="+mn-ea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5387009" y="1093304"/>
            <a:ext cx="616226" cy="357809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969027" y="2439813"/>
            <a:ext cx="1159564" cy="3985930"/>
          </a:xfrm>
          <a:prstGeom prst="round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5797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991" y="675861"/>
            <a:ext cx="6154213" cy="17522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335078" y="858442"/>
            <a:ext cx="447260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smtClean="0"/>
              <a:t>현재 </a:t>
            </a:r>
            <a:r>
              <a:rPr lang="ko-KR" altLang="en-US" sz="2400" dirty="0" err="1" smtClean="0"/>
              <a:t>디렉토리</a:t>
            </a:r>
            <a:r>
              <a:rPr lang="ko-KR" altLang="en-US" sz="2400" dirty="0" smtClean="0"/>
              <a:t> 확인</a:t>
            </a:r>
            <a:endParaRPr lang="en-US" altLang="ko-KR" sz="2400" dirty="0" smtClean="0"/>
          </a:p>
          <a:p>
            <a:r>
              <a:rPr lang="en-US" altLang="ko-KR" sz="2400" dirty="0" smtClean="0"/>
              <a:t> -&gt; </a:t>
            </a:r>
            <a:r>
              <a:rPr lang="en-US" altLang="ko-KR" sz="2400" dirty="0" err="1" smtClean="0"/>
              <a:t>pwd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입력</a:t>
            </a:r>
            <a:endParaRPr lang="en-US" altLang="ko-KR" sz="2400" dirty="0" smtClean="0"/>
          </a:p>
          <a:p>
            <a:r>
              <a:rPr lang="en-US" altLang="ko-KR" sz="2400" dirty="0" smtClean="0"/>
              <a:t> </a:t>
            </a:r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-&gt; </a:t>
            </a:r>
            <a:r>
              <a:rPr lang="en-US" altLang="ko-KR" sz="2400" dirty="0"/>
              <a:t>cd (</a:t>
            </a:r>
            <a:r>
              <a:rPr lang="ko-KR" altLang="en-US" sz="2400" dirty="0"/>
              <a:t>체인지 </a:t>
            </a:r>
            <a:r>
              <a:rPr lang="ko-KR" altLang="en-US" sz="2400" dirty="0" err="1"/>
              <a:t>디렉토리</a:t>
            </a:r>
            <a:r>
              <a:rPr lang="en-US" altLang="ko-KR" sz="2400" dirty="0"/>
              <a:t>)</a:t>
            </a:r>
            <a:endParaRPr lang="ko-KR" altLang="en-US" sz="2400" dirty="0"/>
          </a:p>
          <a:p>
            <a:endParaRPr lang="en-US" altLang="ko-KR" sz="2400" dirty="0" smtClean="0"/>
          </a:p>
          <a:p>
            <a:r>
              <a:rPr lang="en-US" altLang="ko-KR" sz="2400" dirty="0" smtClean="0"/>
              <a:t> -&gt; cd .. (</a:t>
            </a:r>
            <a:r>
              <a:rPr lang="ko-KR" altLang="en-US" sz="2400" dirty="0" smtClean="0"/>
              <a:t>상위 </a:t>
            </a:r>
            <a:r>
              <a:rPr lang="ko-KR" altLang="en-US" sz="2400" dirty="0" err="1" smtClean="0"/>
              <a:t>디렉토리</a:t>
            </a:r>
            <a:r>
              <a:rPr lang="ko-KR" altLang="en-US" sz="2400" dirty="0" smtClean="0"/>
              <a:t> 이동</a:t>
            </a:r>
            <a:r>
              <a:rPr lang="en-US" altLang="ko-KR" sz="2400" dirty="0" smtClean="0"/>
              <a:t>)</a:t>
            </a:r>
          </a:p>
          <a:p>
            <a:r>
              <a:rPr lang="en-US" altLang="ko-KR" sz="2400" dirty="0" smtClean="0"/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991" y="3865367"/>
            <a:ext cx="6154213" cy="1987959"/>
          </a:xfrm>
          <a:prstGeom prst="rect">
            <a:avLst/>
          </a:prstGeom>
        </p:spPr>
      </p:pic>
      <p:sp>
        <p:nvSpPr>
          <p:cNvPr id="5" name="아래쪽 화살표 4"/>
          <p:cNvSpPr/>
          <p:nvPr/>
        </p:nvSpPr>
        <p:spPr>
          <a:xfrm>
            <a:off x="2743200" y="2763078"/>
            <a:ext cx="934278" cy="95415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06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95739" y="894521"/>
            <a:ext cx="1039633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b="1" dirty="0" smtClean="0">
                <a:latin typeface="+mn-ea"/>
              </a:rPr>
              <a:t> </a:t>
            </a:r>
            <a:r>
              <a:rPr lang="ko-KR" altLang="en-US" sz="2800" b="1" dirty="0" smtClean="0">
                <a:latin typeface="+mn-ea"/>
              </a:rPr>
              <a:t>파일 탐색</a:t>
            </a:r>
            <a:endParaRPr lang="en-US" altLang="ko-KR" sz="2800" b="1" dirty="0" smtClean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   </a:t>
            </a:r>
          </a:p>
          <a:p>
            <a:r>
              <a:rPr lang="ko-KR" altLang="en-US" sz="2400" dirty="0" smtClean="0">
                <a:latin typeface="+mn-ea"/>
              </a:rPr>
              <a:t>파일을 탐색하기 위한 명령으로 </a:t>
            </a:r>
            <a:r>
              <a:rPr lang="en-US" altLang="ko-KR" sz="2400" dirty="0" err="1" smtClean="0">
                <a:latin typeface="+mn-ea"/>
              </a:rPr>
              <a:t>pwd</a:t>
            </a:r>
            <a:r>
              <a:rPr lang="en-US" altLang="ko-KR" sz="2400" dirty="0" smtClean="0">
                <a:latin typeface="+mn-ea"/>
              </a:rPr>
              <a:t>, cd, ls</a:t>
            </a:r>
            <a:r>
              <a:rPr lang="ko-KR" altLang="en-US" sz="2400" dirty="0" smtClean="0">
                <a:latin typeface="+mn-ea"/>
              </a:rPr>
              <a:t>가 있다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endParaRPr lang="en-US" altLang="ko-KR" sz="2400" dirty="0" smtClean="0">
              <a:latin typeface="+mn-ea"/>
            </a:endParaRPr>
          </a:p>
          <a:p>
            <a:endParaRPr lang="en-US" altLang="ko-KR" sz="2400" dirty="0">
              <a:latin typeface="+mn-ea"/>
            </a:endParaRPr>
          </a:p>
          <a:p>
            <a:pPr marL="457200" indent="-457200">
              <a:buAutoNum type="arabicPeriod"/>
            </a:pPr>
            <a:r>
              <a:rPr lang="en-US" altLang="ko-KR" sz="2400" dirty="0" err="1" smtClean="0">
                <a:latin typeface="+mn-ea"/>
              </a:rPr>
              <a:t>pwd</a:t>
            </a:r>
            <a:r>
              <a:rPr lang="en-US" altLang="ko-KR" sz="2400" dirty="0" smtClean="0">
                <a:latin typeface="+mn-ea"/>
              </a:rPr>
              <a:t> : </a:t>
            </a:r>
            <a:r>
              <a:rPr lang="ko-KR" altLang="en-US" sz="2400" dirty="0" smtClean="0">
                <a:latin typeface="+mn-ea"/>
              </a:rPr>
              <a:t>현재의 작업 </a:t>
            </a:r>
            <a:r>
              <a:rPr lang="ko-KR" altLang="en-US" sz="2400" dirty="0" err="1" smtClean="0">
                <a:latin typeface="+mn-ea"/>
              </a:rPr>
              <a:t>디렉토리가</a:t>
            </a:r>
            <a:r>
              <a:rPr lang="ko-KR" altLang="en-US" sz="2400" dirty="0" smtClean="0">
                <a:latin typeface="+mn-ea"/>
              </a:rPr>
              <a:t> 어디인지 출력</a:t>
            </a: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+mn-ea"/>
              </a:rPr>
              <a:t>c</a:t>
            </a:r>
            <a:r>
              <a:rPr lang="en-US" altLang="ko-KR" sz="2400" dirty="0" smtClean="0">
                <a:latin typeface="+mn-ea"/>
              </a:rPr>
              <a:t>d : </a:t>
            </a:r>
            <a:r>
              <a:rPr lang="ko-KR" altLang="en-US" sz="2400" dirty="0" smtClean="0">
                <a:latin typeface="+mn-ea"/>
              </a:rPr>
              <a:t>현재의 작업 </a:t>
            </a:r>
            <a:r>
              <a:rPr lang="ko-KR" altLang="en-US" sz="2400" dirty="0" err="1" smtClean="0">
                <a:latin typeface="+mn-ea"/>
              </a:rPr>
              <a:t>디렉토리를</a:t>
            </a:r>
            <a:r>
              <a:rPr lang="ko-KR" altLang="en-US" sz="2400" dirty="0" smtClean="0">
                <a:latin typeface="+mn-ea"/>
              </a:rPr>
              <a:t> 바꿈</a:t>
            </a: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+mn-ea"/>
              </a:rPr>
              <a:t>c</a:t>
            </a:r>
            <a:r>
              <a:rPr lang="en-US" altLang="ko-KR" sz="2400" dirty="0" smtClean="0">
                <a:latin typeface="+mn-ea"/>
              </a:rPr>
              <a:t>d .. : </a:t>
            </a:r>
            <a:r>
              <a:rPr lang="ko-KR" altLang="en-US" sz="2400" dirty="0" smtClean="0">
                <a:latin typeface="+mn-ea"/>
              </a:rPr>
              <a:t>상위 </a:t>
            </a:r>
            <a:r>
              <a:rPr lang="ko-KR" altLang="en-US" sz="2400" dirty="0" err="1" smtClean="0">
                <a:latin typeface="+mn-ea"/>
              </a:rPr>
              <a:t>디렉토리</a:t>
            </a:r>
            <a:r>
              <a:rPr lang="ko-KR" altLang="en-US" sz="2400" dirty="0" smtClean="0">
                <a:latin typeface="+mn-ea"/>
              </a:rPr>
              <a:t> 이동</a:t>
            </a: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r>
              <a:rPr lang="en-US" altLang="ko-KR" sz="2400" dirty="0">
                <a:latin typeface="+mn-ea"/>
              </a:rPr>
              <a:t>l</a:t>
            </a:r>
            <a:r>
              <a:rPr lang="en-US" altLang="ko-KR" sz="2400" dirty="0" smtClean="0">
                <a:latin typeface="+mn-ea"/>
              </a:rPr>
              <a:t>s : </a:t>
            </a:r>
            <a:r>
              <a:rPr lang="ko-KR" altLang="en-US" sz="2400" dirty="0" err="1" smtClean="0">
                <a:latin typeface="+mn-ea"/>
              </a:rPr>
              <a:t>디렉토리에</a:t>
            </a:r>
            <a:r>
              <a:rPr lang="ko-KR" altLang="en-US" sz="2400" dirty="0" smtClean="0">
                <a:latin typeface="+mn-ea"/>
              </a:rPr>
              <a:t> 파일 목록을 보여줌</a:t>
            </a: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082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8661" y="278296"/>
            <a:ext cx="11589025" cy="602311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b="1" dirty="0" smtClean="0">
                <a:latin typeface="+mn-ea"/>
              </a:rPr>
              <a:t> </a:t>
            </a:r>
            <a:r>
              <a:rPr lang="ko-KR" altLang="en-US" sz="2800" b="1" dirty="0" smtClean="0">
                <a:latin typeface="+mn-ea"/>
              </a:rPr>
              <a:t>파일 내용보기</a:t>
            </a:r>
            <a:endParaRPr lang="en-US" altLang="ko-KR" sz="2800" b="1" dirty="0" smtClean="0">
              <a:latin typeface="+mn-ea"/>
            </a:endParaRPr>
          </a:p>
          <a:p>
            <a:r>
              <a:rPr lang="en-US" altLang="ko-KR" sz="2400" dirty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   </a:t>
            </a:r>
          </a:p>
          <a:p>
            <a:r>
              <a:rPr lang="ko-KR" altLang="en-US" dirty="0" smtClean="0">
                <a:latin typeface="+mn-ea"/>
              </a:rPr>
              <a:t>텍스트</a:t>
            </a:r>
            <a:r>
              <a:rPr lang="en-US" altLang="ko-KR" dirty="0" smtClean="0">
                <a:latin typeface="+mn-ea"/>
              </a:rPr>
              <a:t>(text)</a:t>
            </a:r>
            <a:r>
              <a:rPr lang="ko-KR" altLang="en-US" dirty="0" smtClean="0">
                <a:latin typeface="+mn-ea"/>
              </a:rPr>
              <a:t>파일의 내용을 볼 수 있는 명령으로 </a:t>
            </a:r>
            <a:r>
              <a:rPr lang="en-US" altLang="ko-KR" dirty="0" smtClean="0">
                <a:latin typeface="+mn-ea"/>
              </a:rPr>
              <a:t>cat, page, head, tail</a:t>
            </a:r>
            <a:r>
              <a:rPr lang="ko-KR" altLang="en-US" dirty="0" smtClean="0">
                <a:latin typeface="+mn-ea"/>
              </a:rPr>
              <a:t>이 있으며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파일의 내용이 많을 경우 화면 단위로 끊어서 보기 위한 명령어로 </a:t>
            </a:r>
            <a:r>
              <a:rPr lang="en-US" altLang="ko-KR" dirty="0" smtClean="0">
                <a:latin typeface="+mn-ea"/>
              </a:rPr>
              <a:t>|more </a:t>
            </a:r>
            <a:r>
              <a:rPr lang="ko-KR" altLang="en-US" dirty="0" smtClean="0">
                <a:latin typeface="+mn-ea"/>
              </a:rPr>
              <a:t>가 있다</a:t>
            </a:r>
            <a:r>
              <a:rPr lang="en-US" altLang="ko-KR" dirty="0" smtClean="0">
                <a:latin typeface="+mn-ea"/>
              </a:rPr>
              <a:t>.</a:t>
            </a:r>
            <a:endParaRPr lang="en-US" altLang="ko-KR" sz="2400" dirty="0">
              <a:latin typeface="+mn-ea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z="1600" spc="-268" dirty="0" smtClean="0">
              <a:solidFill>
                <a:prstClr val="black"/>
              </a:solidFill>
              <a:latin typeface="SimSun"/>
              <a:cs typeface="SimSun"/>
            </a:endParaRPr>
          </a:p>
          <a:p>
            <a:pPr marL="150997" defTabSz="829909" latinLnBrk="1">
              <a:spcBef>
                <a:spcPts val="731"/>
              </a:spcBef>
            </a:pPr>
            <a:endParaRPr lang="en-US" altLang="ko-KR" sz="1600" spc="-268" dirty="0">
              <a:solidFill>
                <a:prstClr val="black"/>
              </a:solidFill>
              <a:latin typeface="SimSun"/>
              <a:cs typeface="SimSun"/>
            </a:endParaRPr>
          </a:p>
          <a:p>
            <a:pPr marL="150997" defTabSz="829909" latinLnBrk="1">
              <a:spcBef>
                <a:spcPts val="731"/>
              </a:spcBef>
            </a:pPr>
            <a:r>
              <a:rPr lang="ko-KR" altLang="en-US" spc="-268" dirty="0" smtClean="0">
                <a:solidFill>
                  <a:prstClr val="black"/>
                </a:solidFill>
                <a:latin typeface="+mn-ea"/>
                <a:cs typeface="SimSun"/>
              </a:rPr>
              <a:t>①</a:t>
            </a:r>
            <a:r>
              <a:rPr lang="ko-KR" altLang="en-US" spc="-259" dirty="0" smtClean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pc="-141" dirty="0">
                <a:solidFill>
                  <a:prstClr val="black"/>
                </a:solidFill>
                <a:latin typeface="+mn-ea"/>
                <a:cs typeface="Book Antiqua"/>
              </a:rPr>
              <a:t>cat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41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41" dirty="0">
                <a:solidFill>
                  <a:prstClr val="black"/>
                </a:solidFill>
                <a:latin typeface="+mn-ea"/>
                <a:cs typeface="Book Antiqua"/>
              </a:rPr>
              <a:t>cat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50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-1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이라는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파일의 내용을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한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번의 </a:t>
            </a:r>
            <a:r>
              <a:rPr lang="ko-KR" altLang="en-US" spc="-82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출력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-268" dirty="0">
                <a:solidFill>
                  <a:prstClr val="black"/>
                </a:solidFill>
                <a:latin typeface="+mn-ea"/>
                <a:cs typeface="SimSun"/>
              </a:rPr>
              <a:t>②</a:t>
            </a:r>
            <a:r>
              <a:rPr lang="ko-KR" altLang="en-US" spc="-259" dirty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pc="-195" dirty="0">
                <a:solidFill>
                  <a:prstClr val="black"/>
                </a:solidFill>
                <a:latin typeface="+mn-ea"/>
                <a:cs typeface="Book Antiqua"/>
              </a:rPr>
              <a:t>more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-32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32" dirty="0" smtClean="0">
                <a:solidFill>
                  <a:prstClr val="black"/>
                </a:solidFill>
                <a:latin typeface="+mn-ea"/>
                <a:cs typeface="Book Antiqua"/>
              </a:rPr>
              <a:t>| (</a:t>
            </a:r>
            <a:r>
              <a:rPr lang="ko-KR" altLang="en-US" spc="-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파이프</a:t>
            </a:r>
            <a:r>
              <a:rPr lang="en-US" altLang="ko-KR" spc="-32" dirty="0">
                <a:solidFill>
                  <a:prstClr val="black"/>
                </a:solidFill>
                <a:latin typeface="+mn-ea"/>
                <a:cs typeface="Book Antiqua"/>
              </a:rPr>
              <a:t>)</a:t>
            </a:r>
            <a:r>
              <a:rPr lang="ko-KR" altLang="en-US" spc="-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를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같이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사용하여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화면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단위로</a:t>
            </a:r>
            <a:r>
              <a:rPr lang="ko-KR" altLang="en-US" spc="1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출력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136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예</a:t>
            </a:r>
            <a:r>
              <a:rPr lang="en-US" altLang="ko-KR" spc="136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ko-KR" altLang="en-US" spc="-150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r>
              <a:rPr lang="en-US" altLang="ko-KR" spc="-150" dirty="0">
                <a:solidFill>
                  <a:prstClr val="black"/>
                </a:solidFill>
                <a:latin typeface="+mn-ea"/>
                <a:cs typeface="Book Antiqua"/>
              </a:rPr>
              <a:t>cat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  </a:t>
            </a:r>
            <a:r>
              <a:rPr lang="en-US" altLang="ko-KR" spc="-163" dirty="0">
                <a:solidFill>
                  <a:prstClr val="black"/>
                </a:solidFill>
                <a:latin typeface="+mn-ea"/>
                <a:cs typeface="Book Antiqua"/>
              </a:rPr>
              <a:t>| </a:t>
            </a:r>
            <a:r>
              <a:rPr lang="en-US" altLang="ko-KR" spc="-195" dirty="0">
                <a:solidFill>
                  <a:prstClr val="black"/>
                </a:solidFill>
                <a:latin typeface="+mn-ea"/>
                <a:cs typeface="Book Antiqua"/>
              </a:rPr>
              <a:t>more</a:t>
            </a:r>
            <a:r>
              <a:rPr lang="ko-KR" altLang="en-US" spc="-113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Book Antiqua"/>
              </a:rPr>
              <a:t>“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31"/>
              </a:spcBef>
            </a:pPr>
            <a:r>
              <a:rPr lang="ko-KR" altLang="en-US" spc="-268" dirty="0">
                <a:solidFill>
                  <a:prstClr val="black"/>
                </a:solidFill>
                <a:latin typeface="+mn-ea"/>
                <a:cs typeface="SimSun"/>
              </a:rPr>
              <a:t>③</a:t>
            </a:r>
            <a:r>
              <a:rPr lang="ko-KR" altLang="en-US" spc="-259" dirty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pc="-182" dirty="0">
                <a:solidFill>
                  <a:prstClr val="black"/>
                </a:solidFill>
                <a:latin typeface="+mn-ea"/>
                <a:cs typeface="Book Antiqua"/>
              </a:rPr>
              <a:t>page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-2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27" dirty="0">
                <a:solidFill>
                  <a:prstClr val="black"/>
                </a:solidFill>
                <a:latin typeface="+mn-ea"/>
                <a:cs typeface="Book Antiqua"/>
              </a:rPr>
              <a:t>page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59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-15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화면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단위로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출력함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멈춰진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현재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화면에서 </a:t>
            </a:r>
            <a:r>
              <a:rPr lang="ko-KR" altLang="en-US" spc="-103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아무 키나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누르면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다음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페이지가</a:t>
            </a:r>
            <a:r>
              <a:rPr lang="ko-KR" altLang="en-US" spc="22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10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보여짐</a:t>
            </a:r>
            <a:r>
              <a:rPr lang="en-US" altLang="ko-KR" spc="-109" dirty="0">
                <a:solidFill>
                  <a:prstClr val="black"/>
                </a:solidFill>
                <a:latin typeface="+mn-ea"/>
                <a:cs typeface="Book Antiqua"/>
              </a:rPr>
              <a:t>.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endParaRPr lang="en-US" altLang="ko-KR" spc="-268" dirty="0" smtClean="0">
              <a:solidFill>
                <a:prstClr val="black"/>
              </a:solidFill>
              <a:latin typeface="+mn-ea"/>
              <a:cs typeface="SimSun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-268" dirty="0" smtClean="0">
                <a:solidFill>
                  <a:prstClr val="black"/>
                </a:solidFill>
                <a:latin typeface="+mn-ea"/>
                <a:cs typeface="SimSun"/>
              </a:rPr>
              <a:t>④</a:t>
            </a:r>
            <a:r>
              <a:rPr lang="ko-KR" altLang="en-US" spc="-259" dirty="0" smtClean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pc="-182" dirty="0">
                <a:solidFill>
                  <a:prstClr val="black"/>
                </a:solidFill>
                <a:latin typeface="+mn-ea"/>
                <a:cs typeface="Book Antiqua"/>
              </a:rPr>
              <a:t>head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내용을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맨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앞을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기준으로</a:t>
            </a:r>
            <a:r>
              <a:rPr lang="ko-KR" altLang="en-US" spc="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26"/>
              </a:spcBef>
            </a:pPr>
            <a:r>
              <a:rPr lang="ko-KR" altLang="en-US" spc="-2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-23" dirty="0">
                <a:solidFill>
                  <a:prstClr val="black"/>
                </a:solidFill>
                <a:latin typeface="+mn-ea"/>
                <a:cs typeface="Book Antiqua"/>
              </a:rPr>
              <a:t>head </a:t>
            </a:r>
            <a:r>
              <a:rPr lang="en-US" altLang="ko-KR" spc="54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54" dirty="0">
                <a:solidFill>
                  <a:prstClr val="black"/>
                </a:solidFill>
                <a:latin typeface="+mn-ea"/>
                <a:cs typeface="Book Antiqua"/>
              </a:rPr>
              <a:t>n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59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-15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처음 </a:t>
            </a:r>
            <a:r>
              <a:rPr lang="en-US" altLang="ko-KR" spc="-123" dirty="0">
                <a:solidFill>
                  <a:prstClr val="black"/>
                </a:solidFill>
                <a:latin typeface="+mn-ea"/>
                <a:cs typeface="Book Antiqua"/>
              </a:rPr>
              <a:t>n</a:t>
            </a:r>
            <a:r>
              <a:rPr lang="ko-KR" altLang="en-US" spc="-12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줄을</a:t>
            </a:r>
            <a:r>
              <a:rPr lang="ko-KR" altLang="en-US" spc="-29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표시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136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예</a:t>
            </a:r>
            <a:r>
              <a:rPr lang="en-US" altLang="ko-KR" spc="136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77" dirty="0">
                <a:solidFill>
                  <a:prstClr val="black"/>
                </a:solidFill>
                <a:latin typeface="+mn-ea"/>
                <a:cs typeface="Book Antiqua"/>
              </a:rPr>
              <a:t>head </a:t>
            </a:r>
            <a:r>
              <a:rPr lang="en-US" altLang="ko-KR" spc="-14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-14" dirty="0">
                <a:solidFill>
                  <a:prstClr val="black"/>
                </a:solidFill>
                <a:latin typeface="+mn-ea"/>
                <a:cs typeface="Book Antiqua"/>
              </a:rPr>
              <a:t>10 </a:t>
            </a:r>
            <a:r>
              <a:rPr lang="en-US" altLang="ko-KR" spc="-145" dirty="0">
                <a:solidFill>
                  <a:prstClr val="black"/>
                </a:solidFill>
                <a:latin typeface="+mn-ea"/>
                <a:cs typeface="Book Antiqua"/>
              </a:rPr>
              <a:t>abc.txt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36" dirty="0">
                <a:solidFill>
                  <a:prstClr val="black"/>
                </a:solidFill>
                <a:latin typeface="+mn-ea"/>
                <a:cs typeface="Book Antiqua"/>
              </a:rPr>
              <a:t>abc.txt</a:t>
            </a:r>
            <a:r>
              <a:rPr lang="ko-KR" altLang="en-US" spc="-1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처음부터 </a:t>
            </a:r>
            <a:r>
              <a:rPr lang="en-US" altLang="ko-KR" spc="-132" dirty="0">
                <a:solidFill>
                  <a:prstClr val="black"/>
                </a:solidFill>
                <a:latin typeface="+mn-ea"/>
                <a:cs typeface="Book Antiqua"/>
              </a:rPr>
              <a:t>10</a:t>
            </a:r>
            <a:r>
              <a:rPr lang="ko-KR" altLang="en-US" spc="-13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줄을</a:t>
            </a:r>
            <a:r>
              <a:rPr lang="ko-KR" altLang="en-US" spc="-2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-268" dirty="0">
                <a:solidFill>
                  <a:prstClr val="black"/>
                </a:solidFill>
                <a:latin typeface="+mn-ea"/>
                <a:cs typeface="SimSun"/>
              </a:rPr>
              <a:t>⑤</a:t>
            </a:r>
            <a:r>
              <a:rPr lang="ko-KR" altLang="en-US" spc="-259" dirty="0">
                <a:solidFill>
                  <a:prstClr val="black"/>
                </a:solidFill>
                <a:latin typeface="+mn-ea"/>
                <a:cs typeface="SimSun"/>
              </a:rPr>
              <a:t> </a:t>
            </a:r>
            <a:r>
              <a:rPr lang="en-US" altLang="ko-KR" spc="-123" dirty="0">
                <a:solidFill>
                  <a:prstClr val="black"/>
                </a:solidFill>
                <a:latin typeface="+mn-ea"/>
                <a:cs typeface="Book Antiqua"/>
              </a:rPr>
              <a:t>tail</a:t>
            </a:r>
            <a:endParaRPr lang="ko-KR" altLang="en-US" dirty="0">
              <a:solidFill>
                <a:prstClr val="black"/>
              </a:solidFill>
              <a:latin typeface="+mn-ea"/>
              <a:cs typeface="Book Antiqua"/>
            </a:endParaRPr>
          </a:p>
          <a:p>
            <a:pPr marL="150997" defTabSz="829909" latinLnBrk="1">
              <a:spcBef>
                <a:spcPts val="731"/>
              </a:spcBef>
            </a:pPr>
            <a:r>
              <a:rPr lang="ko-KR" altLang="en-US" spc="77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ko-KR" altLang="en-US" spc="7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내용을 </a:t>
            </a:r>
            <a:r>
              <a:rPr lang="ko-KR" altLang="en-US" spc="-50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맨 </a:t>
            </a:r>
            <a:r>
              <a:rPr lang="ko-KR" altLang="en-US" spc="-8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뒤를 </a:t>
            </a:r>
            <a:r>
              <a:rPr lang="ko-KR" altLang="en-US" spc="-103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기준으로</a:t>
            </a:r>
            <a:r>
              <a:rPr lang="ko-KR" altLang="en-US" spc="36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보여줌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  <a:p>
            <a:pPr marL="150997" defTabSz="829909" latinLnBrk="1">
              <a:spcBef>
                <a:spcPts val="740"/>
              </a:spcBef>
            </a:pPr>
            <a:r>
              <a:rPr lang="ko-KR" altLang="en-US" spc="23" dirty="0">
                <a:solidFill>
                  <a:prstClr val="black"/>
                </a:solidFill>
                <a:latin typeface="+mn-ea"/>
                <a:cs typeface="Tahoma"/>
              </a:rPr>
              <a:t>∙</a:t>
            </a:r>
            <a:r>
              <a:rPr lang="en-US" altLang="ko-KR" spc="23" dirty="0">
                <a:solidFill>
                  <a:prstClr val="black"/>
                </a:solidFill>
                <a:latin typeface="+mn-ea"/>
                <a:cs typeface="Book Antiqua"/>
              </a:rPr>
              <a:t>tail </a:t>
            </a:r>
            <a:r>
              <a:rPr lang="en-US" altLang="ko-KR" spc="54" dirty="0">
                <a:solidFill>
                  <a:prstClr val="black"/>
                </a:solidFill>
                <a:latin typeface="+mn-ea"/>
                <a:cs typeface="Tahoma"/>
              </a:rPr>
              <a:t>–</a:t>
            </a:r>
            <a:r>
              <a:rPr lang="en-US" altLang="ko-KR" spc="54" dirty="0">
                <a:solidFill>
                  <a:prstClr val="black"/>
                </a:solidFill>
                <a:latin typeface="+mn-ea"/>
                <a:cs typeface="Book Antiqua"/>
              </a:rPr>
              <a:t>n </a:t>
            </a:r>
            <a:r>
              <a:rPr lang="en-US" altLang="ko-KR" spc="-168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5" dirty="0">
                <a:solidFill>
                  <a:prstClr val="black"/>
                </a:solidFill>
                <a:latin typeface="+mn-ea"/>
                <a:cs typeface="Book Antiqua"/>
              </a:rPr>
              <a:t> </a:t>
            </a:r>
            <a:r>
              <a:rPr lang="en-US" altLang="ko-KR" spc="-73" dirty="0">
                <a:solidFill>
                  <a:prstClr val="black"/>
                </a:solidFill>
                <a:latin typeface="+mn-ea"/>
                <a:cs typeface="Book Antiqua"/>
              </a:rPr>
              <a:t>: </a:t>
            </a:r>
            <a:r>
              <a:rPr lang="en-US" altLang="ko-KR" spc="-159" dirty="0">
                <a:solidFill>
                  <a:prstClr val="black"/>
                </a:solidFill>
                <a:latin typeface="+mn-ea"/>
                <a:cs typeface="Book Antiqua"/>
              </a:rPr>
              <a:t>filename</a:t>
            </a:r>
            <a:r>
              <a:rPr lang="ko-KR" altLang="en-US" spc="-159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의 </a:t>
            </a:r>
            <a:r>
              <a:rPr lang="ko-KR" altLang="en-US" spc="-95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파일을 </a:t>
            </a:r>
            <a:r>
              <a:rPr lang="ko-KR" altLang="en-US" spc="-95" dirty="0" smtClean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뒤부터  </a:t>
            </a:r>
            <a:r>
              <a:rPr lang="en-US" altLang="ko-KR" spc="-127" dirty="0">
                <a:solidFill>
                  <a:prstClr val="black"/>
                </a:solidFill>
                <a:latin typeface="+mn-ea"/>
                <a:cs typeface="Book Antiqua"/>
              </a:rPr>
              <a:t>n</a:t>
            </a:r>
            <a:r>
              <a:rPr lang="ko-KR" altLang="en-US" spc="-127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줄을</a:t>
            </a:r>
            <a:r>
              <a:rPr lang="ko-KR" altLang="en-US" spc="41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 </a:t>
            </a:r>
            <a:r>
              <a:rPr lang="ko-KR" altLang="en-US" spc="-82" dirty="0">
                <a:solidFill>
                  <a:prstClr val="black"/>
                </a:solidFill>
                <a:latin typeface="+mn-ea"/>
                <a:cs typeface="함초롬바탕" panose="02030604000101010101" pitchFamily="18" charset="-127"/>
              </a:rPr>
              <a:t>표시</a:t>
            </a:r>
            <a:endParaRPr lang="ko-KR" altLang="en-US" dirty="0">
              <a:solidFill>
                <a:prstClr val="black"/>
              </a:solidFill>
              <a:latin typeface="+mn-ea"/>
              <a:cs typeface="함초롬바탕" panose="020306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8589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930" y="516835"/>
            <a:ext cx="1146975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+mn-ea"/>
              </a:rPr>
              <a:t>절대 경로와 상대 경로</a:t>
            </a:r>
            <a:endParaRPr lang="en-US" altLang="ko-KR" sz="2400" dirty="0" smtClean="0"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+mn-ea"/>
            </a:endParaRPr>
          </a:p>
          <a:p>
            <a:pPr marL="457200" indent="-457200">
              <a:buAutoNum type="arabicPeriod"/>
            </a:pPr>
            <a:r>
              <a:rPr lang="ko-KR" altLang="en-US" sz="2400" dirty="0" smtClean="0">
                <a:latin typeface="+mn-ea"/>
              </a:rPr>
              <a:t>절대경로</a:t>
            </a:r>
            <a:endParaRPr lang="en-US" altLang="ko-KR" sz="2400" dirty="0" smtClean="0">
              <a:latin typeface="+mn-ea"/>
            </a:endParaRPr>
          </a:p>
          <a:p>
            <a:pPr marL="457200" indent="-457200">
              <a:buAutoNum type="arabicPeriod"/>
            </a:pPr>
            <a:endParaRPr lang="en-US" altLang="ko-KR" sz="24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err="1" smtClean="0">
                <a:latin typeface="+mn-ea"/>
              </a:rPr>
              <a:t>리눅스의</a:t>
            </a:r>
            <a:r>
              <a:rPr lang="ko-KR" altLang="en-US" sz="2400" dirty="0" smtClean="0">
                <a:latin typeface="+mn-ea"/>
              </a:rPr>
              <a:t> </a:t>
            </a:r>
            <a:r>
              <a:rPr lang="ko-KR" altLang="en-US" sz="2400" dirty="0" err="1" smtClean="0">
                <a:latin typeface="+mn-ea"/>
              </a:rPr>
              <a:t>디렉토리</a:t>
            </a:r>
            <a:r>
              <a:rPr lang="en-US" altLang="ko-KR" sz="2400" dirty="0" smtClean="0">
                <a:latin typeface="+mn-ea"/>
              </a:rPr>
              <a:t>(</a:t>
            </a:r>
            <a:r>
              <a:rPr lang="ko-KR" altLang="en-US" sz="2400" dirty="0" smtClean="0">
                <a:latin typeface="+mn-ea"/>
              </a:rPr>
              <a:t>파일 저장소</a:t>
            </a:r>
            <a:r>
              <a:rPr lang="en-US" altLang="ko-KR" sz="2400" dirty="0" smtClean="0">
                <a:latin typeface="+mn-ea"/>
              </a:rPr>
              <a:t>)</a:t>
            </a:r>
            <a:r>
              <a:rPr lang="ko-KR" altLang="en-US" sz="2400" dirty="0" smtClean="0">
                <a:latin typeface="+mn-ea"/>
              </a:rPr>
              <a:t>는 계층적 </a:t>
            </a:r>
            <a:r>
              <a:rPr lang="ko-KR" altLang="en-US" sz="2400" dirty="0" err="1" smtClean="0">
                <a:latin typeface="+mn-ea"/>
              </a:rPr>
              <a:t>트리구조다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+mn-ea"/>
              </a:rPr>
              <a:t>이 때 파일 시스템이 있는 최상위 </a:t>
            </a:r>
            <a:r>
              <a:rPr lang="ko-KR" altLang="en-US" sz="2400" dirty="0" err="1" smtClean="0">
                <a:latin typeface="+mn-ea"/>
              </a:rPr>
              <a:t>디렉토리는</a:t>
            </a:r>
            <a:r>
              <a:rPr lang="ko-KR" altLang="en-US" sz="2400" dirty="0" smtClean="0">
                <a:latin typeface="+mn-ea"/>
              </a:rPr>
              <a:t> </a:t>
            </a:r>
            <a:r>
              <a:rPr lang="en-US" altLang="ko-KR" sz="2400" dirty="0" smtClean="0">
                <a:latin typeface="+mn-ea"/>
              </a:rPr>
              <a:t>/ </a:t>
            </a:r>
            <a:r>
              <a:rPr lang="ko-KR" altLang="en-US" sz="2400" dirty="0" smtClean="0">
                <a:latin typeface="+mn-ea"/>
              </a:rPr>
              <a:t>인데</a:t>
            </a:r>
            <a:r>
              <a:rPr lang="en-US" altLang="ko-KR" sz="2400" dirty="0" smtClean="0">
                <a:latin typeface="+mn-ea"/>
              </a:rPr>
              <a:t>, </a:t>
            </a:r>
            <a:r>
              <a:rPr lang="ko-KR" altLang="en-US" sz="2400" dirty="0" smtClean="0">
                <a:latin typeface="+mn-ea"/>
              </a:rPr>
              <a:t>최상위 </a:t>
            </a:r>
            <a:r>
              <a:rPr lang="ko-KR" altLang="en-US" sz="2400" dirty="0" err="1" smtClean="0">
                <a:latin typeface="+mn-ea"/>
              </a:rPr>
              <a:t>디렉토리부터</a:t>
            </a:r>
            <a:endParaRPr lang="en-US" altLang="ko-KR" sz="24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+mn-ea"/>
              </a:rPr>
              <a:t>파일명에 이르는 경로를 </a:t>
            </a:r>
            <a:r>
              <a:rPr lang="ko-KR" altLang="en-US" sz="2400" dirty="0">
                <a:latin typeface="+mn-ea"/>
              </a:rPr>
              <a:t>절</a:t>
            </a:r>
            <a:r>
              <a:rPr lang="ko-KR" altLang="en-US" sz="2400" dirty="0" smtClean="0">
                <a:latin typeface="+mn-ea"/>
              </a:rPr>
              <a:t>대 </a:t>
            </a:r>
            <a:r>
              <a:rPr lang="ko-KR" altLang="en-US" sz="2400" dirty="0" smtClean="0">
                <a:latin typeface="+mn-ea"/>
              </a:rPr>
              <a:t>경로라고 한다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pPr marL="342900" indent="-342900">
              <a:buFontTx/>
              <a:buChar char="-"/>
            </a:pPr>
            <a:endParaRPr lang="en-US" altLang="ko-KR" sz="2400" dirty="0">
              <a:latin typeface="+mn-ea"/>
            </a:endParaRPr>
          </a:p>
          <a:p>
            <a:r>
              <a:rPr lang="en-US" altLang="ko-KR" sz="2400" dirty="0" smtClean="0">
                <a:latin typeface="+mn-ea"/>
              </a:rPr>
              <a:t>2. </a:t>
            </a:r>
            <a:r>
              <a:rPr lang="ko-KR" altLang="en-US" sz="2400" dirty="0" smtClean="0">
                <a:latin typeface="+mn-ea"/>
              </a:rPr>
              <a:t>상대경로</a:t>
            </a:r>
            <a:endParaRPr lang="en-US" altLang="ko-KR" sz="2400" dirty="0" smtClean="0">
              <a:latin typeface="+mn-ea"/>
            </a:endParaRPr>
          </a:p>
          <a:p>
            <a:endParaRPr lang="en-US" altLang="ko-KR" sz="24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ko-KR" altLang="en-US" sz="2400" dirty="0" smtClean="0">
                <a:latin typeface="+mn-ea"/>
              </a:rPr>
              <a:t>현재 자신이 위치한 </a:t>
            </a:r>
            <a:r>
              <a:rPr lang="ko-KR" altLang="en-US" sz="2400" dirty="0" err="1" smtClean="0">
                <a:latin typeface="+mn-ea"/>
              </a:rPr>
              <a:t>디렉토리를</a:t>
            </a:r>
            <a:r>
              <a:rPr lang="ko-KR" altLang="en-US" sz="2400" dirty="0" smtClean="0">
                <a:latin typeface="+mn-ea"/>
              </a:rPr>
              <a:t> 기준으로 하는 경로를 상대경로라고 한다</a:t>
            </a:r>
            <a:r>
              <a:rPr lang="en-US" altLang="ko-KR" sz="2400" dirty="0" smtClean="0">
                <a:latin typeface="+mn-ea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atin typeface="+mn-ea"/>
              </a:rPr>
              <a:t>./</a:t>
            </a:r>
            <a:r>
              <a:rPr lang="ko-KR" altLang="en-US" sz="2400" dirty="0" smtClean="0">
                <a:latin typeface="+mn-ea"/>
              </a:rPr>
              <a:t>는 현재 </a:t>
            </a:r>
            <a:r>
              <a:rPr lang="ko-KR" altLang="en-US" sz="2400" dirty="0" err="1" smtClean="0">
                <a:latin typeface="+mn-ea"/>
              </a:rPr>
              <a:t>디렉토리</a:t>
            </a:r>
            <a:endParaRPr lang="en-US" altLang="ko-KR" sz="2400" dirty="0" smtClean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lang="en-US" altLang="ko-KR" sz="2400" dirty="0" smtClean="0">
                <a:latin typeface="+mn-ea"/>
              </a:rPr>
              <a:t>../</a:t>
            </a:r>
            <a:r>
              <a:rPr lang="ko-KR" altLang="en-US" sz="2400" dirty="0" smtClean="0">
                <a:latin typeface="+mn-ea"/>
              </a:rPr>
              <a:t>는 상위 </a:t>
            </a:r>
            <a:r>
              <a:rPr lang="ko-KR" altLang="en-US" sz="2400" dirty="0" err="1" smtClean="0">
                <a:latin typeface="+mn-ea"/>
              </a:rPr>
              <a:t>디렉토리를</a:t>
            </a:r>
            <a:r>
              <a:rPr lang="ko-KR" altLang="en-US" sz="2400" dirty="0" smtClean="0">
                <a:latin typeface="+mn-ea"/>
              </a:rPr>
              <a:t> 의미한다</a:t>
            </a:r>
            <a:r>
              <a:rPr lang="en-US" altLang="ko-KR" sz="2400" dirty="0" smtClean="0">
                <a:latin typeface="+mn-ea"/>
              </a:rPr>
              <a:t>.</a:t>
            </a: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75628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78" y="492161"/>
            <a:ext cx="4666130" cy="320519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07" y="992164"/>
            <a:ext cx="6596216" cy="449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749051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기본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기본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TM03457444[[fn=기본]]</Template>
  <TotalTime>823</TotalTime>
  <Words>1261</Words>
  <Application>Microsoft Office PowerPoint</Application>
  <PresentationFormat>와이드스크린</PresentationFormat>
  <Paragraphs>219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3" baseType="lpstr">
      <vt:lpstr>SimSun</vt:lpstr>
      <vt:lpstr>나눔명조</vt:lpstr>
      <vt:lpstr>맑은 고딕</vt:lpstr>
      <vt:lpstr>함초롬바탕</vt:lpstr>
      <vt:lpstr>Arial</vt:lpstr>
      <vt:lpstr>Book Antiqua</vt:lpstr>
      <vt:lpstr>Corbel</vt:lpstr>
      <vt:lpstr>Tahoma</vt:lpstr>
      <vt:lpstr>기본</vt:lpstr>
      <vt:lpstr>linux 프로그래밍 3강</vt:lpstr>
      <vt:lpstr>PowerPoint 프레젠테이션</vt:lpstr>
      <vt:lpstr>CRUD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프로그래밍 1강</dc:title>
  <dc:creator>노을</dc:creator>
  <cp:lastModifiedBy>노을</cp:lastModifiedBy>
  <cp:revision>59</cp:revision>
  <dcterms:created xsi:type="dcterms:W3CDTF">2023-03-17T06:49:37Z</dcterms:created>
  <dcterms:modified xsi:type="dcterms:W3CDTF">2023-03-27T11:50:16Z</dcterms:modified>
</cp:coreProperties>
</file>

<file path=docProps/thumbnail.jpeg>
</file>